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Lora"/>
      <p:regular r:id="rId17"/>
    </p:embeddedFont>
    <p:embeddedFont>
      <p:font typeface="Lora"/>
      <p:regular r:id="rId18"/>
    </p:embeddedFont>
    <p:embeddedFont>
      <p:font typeface="Lora"/>
      <p:regular r:id="rId19"/>
    </p:embeddedFont>
    <p:embeddedFont>
      <p:font typeface="Lora"/>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s>
</file>

<file path=ppt/media/>
</file>

<file path=ppt/media/image-1-1.png>
</file>

<file path=ppt/media/image-1-2.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2-2.png>
</file>

<file path=ppt/media/image-2-3.png>
</file>

<file path=ppt/media/image-3-1.png>
</file>

<file path=ppt/media/image-4-1.png>
</file>

<file path=ppt/media/image-5-1.png>
</file>

<file path=ppt/media/image-6-1.png>
</file>

<file path=ppt/media/image-6-2.png>
</file>

<file path=ppt/media/image-7-1.png>
</file>

<file path=ppt/media/image-7-2.png>
</file>

<file path=ppt/media/image-7-3.png>
</file>

<file path=ppt/media/image-7-4.png>
</file>

<file path=ppt/media/image-7-5.png>
</file>

<file path=ppt/media/image-8-1.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slideLayout" Target="../slideLayouts/slideLayout3.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7.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slideLayout" Target="../slideLayouts/slideLayout8.xml"/><Relationship Id="rId7"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slideLayout" Target="../slideLayouts/slideLayout10.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220510"/>
            <a:ext cx="7468553" cy="1408033"/>
          </a:xfrm>
          <a:prstGeom prst="rect">
            <a:avLst/>
          </a:prstGeom>
          <a:noFill/>
          <a:ln/>
        </p:spPr>
        <p:txBody>
          <a:bodyPr wrap="square" lIns="0" tIns="0" rIns="0" bIns="0" rtlCol="0" anchor="t"/>
          <a:lstStyle/>
          <a:p>
            <a:pPr algn="l" indent="0" marL="0">
              <a:lnSpc>
                <a:spcPts val="5500"/>
              </a:lnSpc>
              <a:buNone/>
            </a:pPr>
            <a:r>
              <a:rPr lang="en-US" sz="4400" dirty="0">
                <a:solidFill>
                  <a:srgbClr val="F98AC7"/>
                </a:solidFill>
                <a:latin typeface="Lora" pitchFamily="34" charset="0"/>
                <a:ea typeface="Lora" pitchFamily="34" charset="-122"/>
                <a:cs typeface="Lora" pitchFamily="34" charset="-120"/>
              </a:rPr>
              <a:t>Artificial Intelligence: The Future of Technology</a:t>
            </a:r>
            <a:endParaRPr lang="en-US" sz="4400" dirty="0"/>
          </a:p>
        </p:txBody>
      </p:sp>
      <p:sp>
        <p:nvSpPr>
          <p:cNvPr id="4" name="Text 1"/>
          <p:cNvSpPr/>
          <p:nvPr/>
        </p:nvSpPr>
        <p:spPr>
          <a:xfrm>
            <a:off x="837724" y="2987516"/>
            <a:ext cx="7468553" cy="1915120"/>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Artificial Intelligence (AI) is a transformative force reshaping industries and the way we live. Its impact spans from automating routine tasks to pioneering innovations across healthcare, transportation, and finance. The technology's influence is vast, with an expected contribution of $15.7 trillion to the global economy by 2030.</a:t>
            </a:r>
            <a:endParaRPr lang="en-US" sz="1850" dirty="0"/>
          </a:p>
        </p:txBody>
      </p:sp>
      <p:sp>
        <p:nvSpPr>
          <p:cNvPr id="5" name="Text 2"/>
          <p:cNvSpPr/>
          <p:nvPr/>
        </p:nvSpPr>
        <p:spPr>
          <a:xfrm>
            <a:off x="837724" y="5171837"/>
            <a:ext cx="7468553" cy="1149072"/>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The adoption of AI is projected to grow at a robust compound annual growth rate (CAGR) of 38.1% from 2024 to 2030, signaling widespread integration into many facets of business and daily life.</a:t>
            </a:r>
            <a:endParaRPr lang="en-US" sz="1850" dirty="0"/>
          </a:p>
        </p:txBody>
      </p:sp>
      <p:sp>
        <p:nvSpPr>
          <p:cNvPr id="6" name="Shape 3"/>
          <p:cNvSpPr/>
          <p:nvPr/>
        </p:nvSpPr>
        <p:spPr>
          <a:xfrm>
            <a:off x="837724" y="6607969"/>
            <a:ext cx="382905" cy="382905"/>
          </a:xfrm>
          <a:prstGeom prst="roundRect">
            <a:avLst>
              <a:gd name="adj" fmla="val 23878209"/>
            </a:avLst>
          </a:prstGeom>
          <a:noFill/>
          <a:ln w="7620">
            <a:solidFill>
              <a:srgbClr val="4D4D51"/>
            </a:solidFill>
            <a:prstDash val="solid"/>
          </a:ln>
        </p:spPr>
      </p:sp>
      <p:pic>
        <p:nvPicPr>
          <p:cNvPr id="7" name="Image 1" descr="preencoded.png">    </p:cNvPr>
          <p:cNvPicPr>
            <a:picLocks noChangeAspect="1"/>
          </p:cNvPicPr>
          <p:nvPr/>
        </p:nvPicPr>
        <p:blipFill>
          <a:blip r:embed="rId2"/>
          <a:stretch>
            <a:fillRect/>
          </a:stretch>
        </p:blipFill>
        <p:spPr>
          <a:xfrm>
            <a:off x="845344" y="6615589"/>
            <a:ext cx="367665" cy="367665"/>
          </a:xfrm>
          <a:prstGeom prst="rect">
            <a:avLst/>
          </a:prstGeom>
        </p:spPr>
      </p:pic>
      <p:sp>
        <p:nvSpPr>
          <p:cNvPr id="8" name="Text 4"/>
          <p:cNvSpPr/>
          <p:nvPr/>
        </p:nvSpPr>
        <p:spPr>
          <a:xfrm>
            <a:off x="1340287" y="6590109"/>
            <a:ext cx="1808321" cy="418862"/>
          </a:xfrm>
          <a:prstGeom prst="rect">
            <a:avLst/>
          </a:prstGeom>
          <a:noFill/>
          <a:ln/>
        </p:spPr>
        <p:txBody>
          <a:bodyPr wrap="none" lIns="0" tIns="0" rIns="0" bIns="0" rtlCol="0" anchor="t"/>
          <a:lstStyle/>
          <a:p>
            <a:pPr algn="l" indent="0" marL="0">
              <a:lnSpc>
                <a:spcPts val="3250"/>
              </a:lnSpc>
              <a:buNone/>
            </a:pPr>
            <a:r>
              <a:rPr lang="en-US" sz="2350" b="1" dirty="0">
                <a:solidFill>
                  <a:srgbClr val="D6E5EF"/>
                </a:solidFill>
                <a:latin typeface="Source Sans Pro Bold" pitchFamily="34" charset="0"/>
                <a:ea typeface="Source Sans Pro Bold" pitchFamily="34" charset="-122"/>
                <a:cs typeface="Source Sans Pro Bold" pitchFamily="34" charset="-120"/>
              </a:rPr>
              <a:t>by Rishav Jha</a:t>
            </a:r>
            <a:endParaRPr lang="en-US" sz="23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428" y="597456"/>
            <a:ext cx="7627144" cy="1274683"/>
          </a:xfrm>
          <a:prstGeom prst="rect">
            <a:avLst/>
          </a:prstGeom>
          <a:noFill/>
          <a:ln/>
        </p:spPr>
        <p:txBody>
          <a:bodyPr wrap="square" lIns="0" tIns="0" rIns="0" bIns="0" rtlCol="0" anchor="t"/>
          <a:lstStyle/>
          <a:p>
            <a:pPr algn="l" indent="0" marL="0">
              <a:lnSpc>
                <a:spcPts val="5000"/>
              </a:lnSpc>
              <a:buNone/>
            </a:pPr>
            <a:r>
              <a:rPr lang="en-US" sz="4000" dirty="0">
                <a:solidFill>
                  <a:srgbClr val="F98AC7"/>
                </a:solidFill>
                <a:latin typeface="Lora" pitchFamily="34" charset="0"/>
                <a:ea typeface="Lora" pitchFamily="34" charset="-122"/>
                <a:cs typeface="Lora" pitchFamily="34" charset="-120"/>
              </a:rPr>
              <a:t>Conclusion: Embracing the AI Revolution</a:t>
            </a:r>
            <a:endParaRPr lang="en-US" sz="4000" dirty="0"/>
          </a:p>
        </p:txBody>
      </p:sp>
      <p:sp>
        <p:nvSpPr>
          <p:cNvPr id="4" name="Shape 1"/>
          <p:cNvSpPr/>
          <p:nvPr/>
        </p:nvSpPr>
        <p:spPr>
          <a:xfrm>
            <a:off x="758428" y="2197179"/>
            <a:ext cx="162520" cy="1142048"/>
          </a:xfrm>
          <a:prstGeom prst="roundRect">
            <a:avLst>
              <a:gd name="adj" fmla="val 20001"/>
            </a:avLst>
          </a:prstGeom>
          <a:solidFill>
            <a:srgbClr val="444752"/>
          </a:solidFill>
          <a:ln/>
        </p:spPr>
      </p:sp>
      <p:sp>
        <p:nvSpPr>
          <p:cNvPr id="5" name="Text 2"/>
          <p:cNvSpPr/>
          <p:nvPr/>
        </p:nvSpPr>
        <p:spPr>
          <a:xfrm>
            <a:off x="1245989" y="2197179"/>
            <a:ext cx="2875121" cy="318611"/>
          </a:xfrm>
          <a:prstGeom prst="rect">
            <a:avLst/>
          </a:prstGeom>
          <a:noFill/>
          <a:ln/>
        </p:spPr>
        <p:txBody>
          <a:bodyPr wrap="none" lIns="0" tIns="0" rIns="0" bIns="0" rtlCol="0" anchor="t"/>
          <a:lstStyle/>
          <a:p>
            <a:pPr algn="l" indent="0" marL="0">
              <a:lnSpc>
                <a:spcPts val="2500"/>
              </a:lnSpc>
              <a:buNone/>
            </a:pPr>
            <a:r>
              <a:rPr lang="en-US" sz="2000" dirty="0">
                <a:solidFill>
                  <a:srgbClr val="D6E5EF"/>
                </a:solidFill>
                <a:latin typeface="Lora" pitchFamily="34" charset="0"/>
                <a:ea typeface="Lora" pitchFamily="34" charset="-122"/>
                <a:cs typeface="Lora" pitchFamily="34" charset="-120"/>
              </a:rPr>
              <a:t>Transforming Industries</a:t>
            </a:r>
            <a:endParaRPr lang="en-US" sz="2000" dirty="0"/>
          </a:p>
        </p:txBody>
      </p:sp>
      <p:sp>
        <p:nvSpPr>
          <p:cNvPr id="6" name="Text 3"/>
          <p:cNvSpPr/>
          <p:nvPr/>
        </p:nvSpPr>
        <p:spPr>
          <a:xfrm>
            <a:off x="1245989" y="2645807"/>
            <a:ext cx="7139583" cy="693420"/>
          </a:xfrm>
          <a:prstGeom prst="rect">
            <a:avLst/>
          </a:prstGeom>
          <a:noFill/>
          <a:ln/>
        </p:spPr>
        <p:txBody>
          <a:bodyPr wrap="square" lIns="0" tIns="0" rIns="0" bIns="0" rtlCol="0" anchor="t"/>
          <a:lstStyle/>
          <a:p>
            <a:pPr algn="l" indent="0" marL="0">
              <a:lnSpc>
                <a:spcPts val="2700"/>
              </a:lnSpc>
              <a:buNone/>
            </a:pPr>
            <a:r>
              <a:rPr lang="en-US" sz="1700" dirty="0">
                <a:solidFill>
                  <a:srgbClr val="D6E5EF"/>
                </a:solidFill>
                <a:latin typeface="Source Sans Pro" pitchFamily="34" charset="0"/>
                <a:ea typeface="Source Sans Pro" pitchFamily="34" charset="-122"/>
                <a:cs typeface="Source Sans Pro" pitchFamily="34" charset="-120"/>
              </a:rPr>
              <a:t>AI is set to revolutionize sectors, unlocking unprecedented innovation and operational efficiency.</a:t>
            </a:r>
            <a:endParaRPr lang="en-US" sz="1700" dirty="0"/>
          </a:p>
        </p:txBody>
      </p:sp>
      <p:sp>
        <p:nvSpPr>
          <p:cNvPr id="7" name="Shape 4"/>
          <p:cNvSpPr/>
          <p:nvPr/>
        </p:nvSpPr>
        <p:spPr>
          <a:xfrm>
            <a:off x="1083469" y="3555921"/>
            <a:ext cx="162520" cy="1142048"/>
          </a:xfrm>
          <a:prstGeom prst="roundRect">
            <a:avLst>
              <a:gd name="adj" fmla="val 20001"/>
            </a:avLst>
          </a:prstGeom>
          <a:solidFill>
            <a:srgbClr val="444752"/>
          </a:solidFill>
          <a:ln/>
        </p:spPr>
      </p:sp>
      <p:sp>
        <p:nvSpPr>
          <p:cNvPr id="8" name="Text 5"/>
          <p:cNvSpPr/>
          <p:nvPr/>
        </p:nvSpPr>
        <p:spPr>
          <a:xfrm>
            <a:off x="1571030" y="3555921"/>
            <a:ext cx="2946202" cy="318611"/>
          </a:xfrm>
          <a:prstGeom prst="rect">
            <a:avLst/>
          </a:prstGeom>
          <a:noFill/>
          <a:ln/>
        </p:spPr>
        <p:txBody>
          <a:bodyPr wrap="none" lIns="0" tIns="0" rIns="0" bIns="0" rtlCol="0" anchor="t"/>
          <a:lstStyle/>
          <a:p>
            <a:pPr algn="l" indent="0" marL="0">
              <a:lnSpc>
                <a:spcPts val="2500"/>
              </a:lnSpc>
              <a:buNone/>
            </a:pPr>
            <a:r>
              <a:rPr lang="en-US" sz="2000" dirty="0">
                <a:solidFill>
                  <a:srgbClr val="D6E5EF"/>
                </a:solidFill>
                <a:latin typeface="Lora" pitchFamily="34" charset="0"/>
                <a:ea typeface="Lora" pitchFamily="34" charset="-122"/>
                <a:cs typeface="Lora" pitchFamily="34" charset="-120"/>
              </a:rPr>
              <a:t>Unlocking Opportunities</a:t>
            </a:r>
            <a:endParaRPr lang="en-US" sz="2000" dirty="0"/>
          </a:p>
        </p:txBody>
      </p:sp>
      <p:sp>
        <p:nvSpPr>
          <p:cNvPr id="9" name="Text 6"/>
          <p:cNvSpPr/>
          <p:nvPr/>
        </p:nvSpPr>
        <p:spPr>
          <a:xfrm>
            <a:off x="1571030" y="4004548"/>
            <a:ext cx="6814542" cy="693420"/>
          </a:xfrm>
          <a:prstGeom prst="rect">
            <a:avLst/>
          </a:prstGeom>
          <a:noFill/>
          <a:ln/>
        </p:spPr>
        <p:txBody>
          <a:bodyPr wrap="square" lIns="0" tIns="0" rIns="0" bIns="0" rtlCol="0" anchor="t"/>
          <a:lstStyle/>
          <a:p>
            <a:pPr algn="l" indent="0" marL="0">
              <a:lnSpc>
                <a:spcPts val="2700"/>
              </a:lnSpc>
              <a:buNone/>
            </a:pPr>
            <a:r>
              <a:rPr lang="en-US" sz="1700" dirty="0">
                <a:solidFill>
                  <a:srgbClr val="D6E5EF"/>
                </a:solidFill>
                <a:latin typeface="Source Sans Pro" pitchFamily="34" charset="0"/>
                <a:ea typeface="Source Sans Pro" pitchFamily="34" charset="-122"/>
                <a:cs typeface="Source Sans Pro" pitchFamily="34" charset="-120"/>
              </a:rPr>
              <a:t>Organizations embracing AI can drive growth and deliver positive societal impact in new ways.</a:t>
            </a:r>
            <a:endParaRPr lang="en-US" sz="1700" dirty="0"/>
          </a:p>
        </p:txBody>
      </p:sp>
      <p:sp>
        <p:nvSpPr>
          <p:cNvPr id="10" name="Shape 7"/>
          <p:cNvSpPr/>
          <p:nvPr/>
        </p:nvSpPr>
        <p:spPr>
          <a:xfrm>
            <a:off x="1408509" y="4914662"/>
            <a:ext cx="162520" cy="1142048"/>
          </a:xfrm>
          <a:prstGeom prst="roundRect">
            <a:avLst>
              <a:gd name="adj" fmla="val 20001"/>
            </a:avLst>
          </a:prstGeom>
          <a:solidFill>
            <a:srgbClr val="444752"/>
          </a:solidFill>
          <a:ln/>
        </p:spPr>
      </p:sp>
      <p:sp>
        <p:nvSpPr>
          <p:cNvPr id="11" name="Text 8"/>
          <p:cNvSpPr/>
          <p:nvPr/>
        </p:nvSpPr>
        <p:spPr>
          <a:xfrm>
            <a:off x="1896070" y="4914662"/>
            <a:ext cx="3576042" cy="318611"/>
          </a:xfrm>
          <a:prstGeom prst="rect">
            <a:avLst/>
          </a:prstGeom>
          <a:noFill/>
          <a:ln/>
        </p:spPr>
        <p:txBody>
          <a:bodyPr wrap="none" lIns="0" tIns="0" rIns="0" bIns="0" rtlCol="0" anchor="t"/>
          <a:lstStyle/>
          <a:p>
            <a:pPr algn="l" indent="0" marL="0">
              <a:lnSpc>
                <a:spcPts val="2500"/>
              </a:lnSpc>
              <a:buNone/>
            </a:pPr>
            <a:r>
              <a:rPr lang="en-US" sz="2000" dirty="0">
                <a:solidFill>
                  <a:srgbClr val="D6E5EF"/>
                </a:solidFill>
                <a:latin typeface="Lora" pitchFamily="34" charset="0"/>
                <a:ea typeface="Lora" pitchFamily="34" charset="-122"/>
                <a:cs typeface="Lora" pitchFamily="34" charset="-120"/>
              </a:rPr>
              <a:t>Collaboration &amp; Responsibility</a:t>
            </a:r>
            <a:endParaRPr lang="en-US" sz="2000" dirty="0"/>
          </a:p>
        </p:txBody>
      </p:sp>
      <p:sp>
        <p:nvSpPr>
          <p:cNvPr id="12" name="Text 9"/>
          <p:cNvSpPr/>
          <p:nvPr/>
        </p:nvSpPr>
        <p:spPr>
          <a:xfrm>
            <a:off x="1896070" y="5363289"/>
            <a:ext cx="6489502" cy="693420"/>
          </a:xfrm>
          <a:prstGeom prst="rect">
            <a:avLst/>
          </a:prstGeom>
          <a:noFill/>
          <a:ln/>
        </p:spPr>
        <p:txBody>
          <a:bodyPr wrap="square" lIns="0" tIns="0" rIns="0" bIns="0" rtlCol="0" anchor="t"/>
          <a:lstStyle/>
          <a:p>
            <a:pPr algn="l" indent="0" marL="0">
              <a:lnSpc>
                <a:spcPts val="2700"/>
              </a:lnSpc>
              <a:buNone/>
            </a:pPr>
            <a:r>
              <a:rPr lang="en-US" sz="1700" dirty="0">
                <a:solidFill>
                  <a:srgbClr val="D6E5EF"/>
                </a:solidFill>
                <a:latin typeface="Source Sans Pro" pitchFamily="34" charset="0"/>
                <a:ea typeface="Source Sans Pro" pitchFamily="34" charset="-122"/>
                <a:cs typeface="Source Sans Pro" pitchFamily="34" charset="-120"/>
              </a:rPr>
              <a:t>Developing AI with ethical principles and cross-sector collaboration is essential for success.</a:t>
            </a:r>
            <a:endParaRPr lang="en-US" sz="1700" dirty="0"/>
          </a:p>
        </p:txBody>
      </p:sp>
      <p:sp>
        <p:nvSpPr>
          <p:cNvPr id="13" name="Shape 10"/>
          <p:cNvSpPr/>
          <p:nvPr/>
        </p:nvSpPr>
        <p:spPr>
          <a:xfrm>
            <a:off x="1733550" y="6273403"/>
            <a:ext cx="162520" cy="1142048"/>
          </a:xfrm>
          <a:prstGeom prst="roundRect">
            <a:avLst>
              <a:gd name="adj" fmla="val 20001"/>
            </a:avLst>
          </a:prstGeom>
          <a:solidFill>
            <a:srgbClr val="444752"/>
          </a:solidFill>
          <a:ln/>
        </p:spPr>
      </p:sp>
      <p:sp>
        <p:nvSpPr>
          <p:cNvPr id="14" name="Text 11"/>
          <p:cNvSpPr/>
          <p:nvPr/>
        </p:nvSpPr>
        <p:spPr>
          <a:xfrm>
            <a:off x="2221111" y="6273403"/>
            <a:ext cx="2549485" cy="318611"/>
          </a:xfrm>
          <a:prstGeom prst="rect">
            <a:avLst/>
          </a:prstGeom>
          <a:noFill/>
          <a:ln/>
        </p:spPr>
        <p:txBody>
          <a:bodyPr wrap="none" lIns="0" tIns="0" rIns="0" bIns="0" rtlCol="0" anchor="t"/>
          <a:lstStyle/>
          <a:p>
            <a:pPr algn="l" indent="0" marL="0">
              <a:lnSpc>
                <a:spcPts val="2500"/>
              </a:lnSpc>
              <a:buNone/>
            </a:pPr>
            <a:r>
              <a:rPr lang="en-US" sz="2000" dirty="0">
                <a:solidFill>
                  <a:srgbClr val="D6E5EF"/>
                </a:solidFill>
                <a:latin typeface="Lora" pitchFamily="34" charset="0"/>
                <a:ea typeface="Lora" pitchFamily="34" charset="-122"/>
                <a:cs typeface="Lora" pitchFamily="34" charset="-120"/>
              </a:rPr>
              <a:t>Shaping the Future</a:t>
            </a:r>
            <a:endParaRPr lang="en-US" sz="2000" dirty="0"/>
          </a:p>
        </p:txBody>
      </p:sp>
      <p:sp>
        <p:nvSpPr>
          <p:cNvPr id="15" name="Text 12"/>
          <p:cNvSpPr/>
          <p:nvPr/>
        </p:nvSpPr>
        <p:spPr>
          <a:xfrm>
            <a:off x="2221111" y="6722031"/>
            <a:ext cx="6164461" cy="693420"/>
          </a:xfrm>
          <a:prstGeom prst="rect">
            <a:avLst/>
          </a:prstGeom>
          <a:noFill/>
          <a:ln/>
        </p:spPr>
        <p:txBody>
          <a:bodyPr wrap="square" lIns="0" tIns="0" rIns="0" bIns="0" rtlCol="0" anchor="t"/>
          <a:lstStyle/>
          <a:p>
            <a:pPr algn="l" indent="0" marL="0">
              <a:lnSpc>
                <a:spcPts val="2700"/>
              </a:lnSpc>
              <a:buNone/>
            </a:pPr>
            <a:r>
              <a:rPr lang="en-US" sz="1700" dirty="0">
                <a:solidFill>
                  <a:srgbClr val="D6E5EF"/>
                </a:solidFill>
                <a:latin typeface="Source Sans Pro" pitchFamily="34" charset="0"/>
                <a:ea typeface="Source Sans Pro" pitchFamily="34" charset="-122"/>
                <a:cs typeface="Source Sans Pro" pitchFamily="34" charset="-120"/>
              </a:rPr>
              <a:t>Together, we can harness AI to build a future that benefits all of humanity.</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1956078"/>
            <a:ext cx="7847767" cy="704017"/>
          </a:xfrm>
          <a:prstGeom prst="rect">
            <a:avLst/>
          </a:prstGeom>
          <a:noFill/>
          <a:ln/>
        </p:spPr>
        <p:txBody>
          <a:bodyPr wrap="none" lIns="0" tIns="0" rIns="0" bIns="0" rtlCol="0" anchor="t"/>
          <a:lstStyle/>
          <a:p>
            <a:pPr algn="l" indent="0" marL="0">
              <a:lnSpc>
                <a:spcPts val="5500"/>
              </a:lnSpc>
              <a:buNone/>
            </a:pPr>
            <a:r>
              <a:rPr lang="en-US" sz="4400" dirty="0">
                <a:solidFill>
                  <a:srgbClr val="F98AC7"/>
                </a:solidFill>
                <a:latin typeface="Lora" pitchFamily="34" charset="0"/>
                <a:ea typeface="Lora" pitchFamily="34" charset="-122"/>
                <a:cs typeface="Lora" pitchFamily="34" charset="-120"/>
              </a:rPr>
              <a:t>What is Artificial Intelligence?</a:t>
            </a:r>
            <a:endParaRPr lang="en-US" sz="4400" dirty="0"/>
          </a:p>
        </p:txBody>
      </p:sp>
      <p:sp>
        <p:nvSpPr>
          <p:cNvPr id="3" name="Text 1"/>
          <p:cNvSpPr/>
          <p:nvPr/>
        </p:nvSpPr>
        <p:spPr>
          <a:xfrm>
            <a:off x="837724" y="3138845"/>
            <a:ext cx="12954952" cy="766048"/>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Artificial Intelligence is the simulation of human intelligence in machines designed to perform tasks usually requiring human cognition. It encompasses technologies enabling computers to learn, reason, and understand language.</a:t>
            </a:r>
            <a:endParaRPr lang="en-US" sz="1850" dirty="0"/>
          </a:p>
        </p:txBody>
      </p:sp>
      <p:pic>
        <p:nvPicPr>
          <p:cNvPr id="4" name="Image 0" descr="preencoded.png">    </p:cNvPr>
          <p:cNvPicPr>
            <a:picLocks noChangeAspect="1"/>
          </p:cNvPicPr>
          <p:nvPr/>
        </p:nvPicPr>
        <p:blipFill>
          <a:blip r:embed="rId1"/>
          <a:stretch>
            <a:fillRect/>
          </a:stretch>
        </p:blipFill>
        <p:spPr>
          <a:xfrm>
            <a:off x="837724" y="4174093"/>
            <a:ext cx="598408" cy="598408"/>
          </a:xfrm>
          <a:prstGeom prst="rect">
            <a:avLst/>
          </a:prstGeom>
        </p:spPr>
      </p:pic>
      <p:sp>
        <p:nvSpPr>
          <p:cNvPr id="5" name="Text 2"/>
          <p:cNvSpPr/>
          <p:nvPr/>
        </p:nvSpPr>
        <p:spPr>
          <a:xfrm>
            <a:off x="837724" y="5011817"/>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Machine Learning</a:t>
            </a:r>
            <a:endParaRPr lang="en-US" sz="2200" dirty="0"/>
          </a:p>
        </p:txBody>
      </p:sp>
      <p:sp>
        <p:nvSpPr>
          <p:cNvPr id="6" name="Text 3"/>
          <p:cNvSpPr/>
          <p:nvPr/>
        </p:nvSpPr>
        <p:spPr>
          <a:xfrm>
            <a:off x="837724" y="5507355"/>
            <a:ext cx="4078962" cy="766048"/>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Algorithms learning from data without explicit instructions.</a:t>
            </a:r>
            <a:endParaRPr lang="en-US" sz="1850" dirty="0"/>
          </a:p>
        </p:txBody>
      </p:sp>
      <p:pic>
        <p:nvPicPr>
          <p:cNvPr id="7" name="Image 1" descr="preencoded.png">    </p:cNvPr>
          <p:cNvPicPr>
            <a:picLocks noChangeAspect="1"/>
          </p:cNvPicPr>
          <p:nvPr/>
        </p:nvPicPr>
        <p:blipFill>
          <a:blip r:embed="rId2"/>
          <a:stretch>
            <a:fillRect/>
          </a:stretch>
        </p:blipFill>
        <p:spPr>
          <a:xfrm>
            <a:off x="5275659" y="4174093"/>
            <a:ext cx="598408" cy="598408"/>
          </a:xfrm>
          <a:prstGeom prst="rect">
            <a:avLst/>
          </a:prstGeom>
        </p:spPr>
      </p:pic>
      <p:sp>
        <p:nvSpPr>
          <p:cNvPr id="8" name="Text 4"/>
          <p:cNvSpPr/>
          <p:nvPr/>
        </p:nvSpPr>
        <p:spPr>
          <a:xfrm>
            <a:off x="5275659" y="5011817"/>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Deep Learning</a:t>
            </a:r>
            <a:endParaRPr lang="en-US" sz="2200" dirty="0"/>
          </a:p>
        </p:txBody>
      </p:sp>
      <p:sp>
        <p:nvSpPr>
          <p:cNvPr id="9" name="Text 5"/>
          <p:cNvSpPr/>
          <p:nvPr/>
        </p:nvSpPr>
        <p:spPr>
          <a:xfrm>
            <a:off x="5275659" y="5507355"/>
            <a:ext cx="4078962" cy="766048"/>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Neural networks with multiple layers detecting complex patterns.</a:t>
            </a:r>
            <a:endParaRPr lang="en-US" sz="1850" dirty="0"/>
          </a:p>
        </p:txBody>
      </p:sp>
      <p:pic>
        <p:nvPicPr>
          <p:cNvPr id="10" name="Image 2" descr="preencoded.png">    </p:cNvPr>
          <p:cNvPicPr>
            <a:picLocks noChangeAspect="1"/>
          </p:cNvPicPr>
          <p:nvPr/>
        </p:nvPicPr>
        <p:blipFill>
          <a:blip r:embed="rId3"/>
          <a:stretch>
            <a:fillRect/>
          </a:stretch>
        </p:blipFill>
        <p:spPr>
          <a:xfrm>
            <a:off x="9713595" y="4174093"/>
            <a:ext cx="598408" cy="598408"/>
          </a:xfrm>
          <a:prstGeom prst="rect">
            <a:avLst/>
          </a:prstGeom>
        </p:spPr>
      </p:pic>
      <p:sp>
        <p:nvSpPr>
          <p:cNvPr id="11" name="Text 6"/>
          <p:cNvSpPr/>
          <p:nvPr/>
        </p:nvSpPr>
        <p:spPr>
          <a:xfrm>
            <a:off x="9713595" y="5011817"/>
            <a:ext cx="3805952"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Natural Language Processing</a:t>
            </a:r>
            <a:endParaRPr lang="en-US" sz="2200" dirty="0"/>
          </a:p>
        </p:txBody>
      </p:sp>
      <p:sp>
        <p:nvSpPr>
          <p:cNvPr id="12" name="Text 7"/>
          <p:cNvSpPr/>
          <p:nvPr/>
        </p:nvSpPr>
        <p:spPr>
          <a:xfrm>
            <a:off x="9713595" y="5507355"/>
            <a:ext cx="4079081" cy="766048"/>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Enabling machines to comprehend and generate human language.</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85443" y="695920"/>
            <a:ext cx="4608314" cy="576024"/>
          </a:xfrm>
          <a:prstGeom prst="rect">
            <a:avLst/>
          </a:prstGeom>
          <a:noFill/>
          <a:ln/>
        </p:spPr>
        <p:txBody>
          <a:bodyPr wrap="none" lIns="0" tIns="0" rIns="0" bIns="0" rtlCol="0" anchor="t"/>
          <a:lstStyle/>
          <a:p>
            <a:pPr algn="l" indent="0" marL="0">
              <a:lnSpc>
                <a:spcPts val="4500"/>
              </a:lnSpc>
              <a:buNone/>
            </a:pPr>
            <a:r>
              <a:rPr lang="en-US" sz="3600" dirty="0">
                <a:solidFill>
                  <a:srgbClr val="F98AC7"/>
                </a:solidFill>
                <a:latin typeface="Lora" pitchFamily="34" charset="0"/>
                <a:ea typeface="Lora" pitchFamily="34" charset="-122"/>
                <a:cs typeface="Lora" pitchFamily="34" charset="-120"/>
              </a:rPr>
              <a:t>AI in Healthcare</a:t>
            </a:r>
            <a:endParaRPr lang="en-US" sz="3600" dirty="0"/>
          </a:p>
        </p:txBody>
      </p:sp>
      <p:sp>
        <p:nvSpPr>
          <p:cNvPr id="4" name="Shape 1"/>
          <p:cNvSpPr/>
          <p:nvPr/>
        </p:nvSpPr>
        <p:spPr>
          <a:xfrm>
            <a:off x="685443" y="1565672"/>
            <a:ext cx="7773114" cy="1423511"/>
          </a:xfrm>
          <a:prstGeom prst="roundRect">
            <a:avLst>
              <a:gd name="adj" fmla="val 2064"/>
            </a:avLst>
          </a:prstGeom>
          <a:solidFill>
            <a:srgbClr val="444752"/>
          </a:solidFill>
          <a:ln/>
        </p:spPr>
      </p:sp>
      <p:sp>
        <p:nvSpPr>
          <p:cNvPr id="5" name="Text 2"/>
          <p:cNvSpPr/>
          <p:nvPr/>
        </p:nvSpPr>
        <p:spPr>
          <a:xfrm>
            <a:off x="881182" y="1761411"/>
            <a:ext cx="2569131" cy="287893"/>
          </a:xfrm>
          <a:prstGeom prst="rect">
            <a:avLst/>
          </a:prstGeom>
          <a:noFill/>
          <a:ln/>
        </p:spPr>
        <p:txBody>
          <a:bodyPr wrap="none" lIns="0" tIns="0" rIns="0" bIns="0" rtlCol="0" anchor="t"/>
          <a:lstStyle/>
          <a:p>
            <a:pPr algn="l" indent="0" marL="0">
              <a:lnSpc>
                <a:spcPts val="2250"/>
              </a:lnSpc>
              <a:buNone/>
            </a:pPr>
            <a:r>
              <a:rPr lang="en-US" sz="1800" dirty="0">
                <a:solidFill>
                  <a:srgbClr val="D6E5EF"/>
                </a:solidFill>
                <a:latin typeface="Lora" pitchFamily="34" charset="0"/>
                <a:ea typeface="Lora" pitchFamily="34" charset="-122"/>
                <a:cs typeface="Lora" pitchFamily="34" charset="-120"/>
              </a:rPr>
              <a:t>AI-Powered Diagnostics</a:t>
            </a:r>
            <a:endParaRPr lang="en-US" sz="1800" dirty="0"/>
          </a:p>
        </p:txBody>
      </p:sp>
      <p:sp>
        <p:nvSpPr>
          <p:cNvPr id="6" name="Text 3"/>
          <p:cNvSpPr/>
          <p:nvPr/>
        </p:nvSpPr>
        <p:spPr>
          <a:xfrm>
            <a:off x="881182" y="2166699"/>
            <a:ext cx="7381637" cy="626745"/>
          </a:xfrm>
          <a:prstGeom prst="rect">
            <a:avLst/>
          </a:prstGeom>
          <a:noFill/>
          <a:ln/>
        </p:spPr>
        <p:txBody>
          <a:bodyPr wrap="square" lIns="0" tIns="0" rIns="0" bIns="0" rtlCol="0" anchor="t"/>
          <a:lstStyle/>
          <a:p>
            <a:pPr algn="l" indent="0" marL="0">
              <a:lnSpc>
                <a:spcPts val="2450"/>
              </a:lnSpc>
              <a:buNone/>
            </a:pPr>
            <a:r>
              <a:rPr lang="en-US" sz="1500" dirty="0">
                <a:solidFill>
                  <a:srgbClr val="D6E5EF"/>
                </a:solidFill>
                <a:latin typeface="Source Sans Pro" pitchFamily="34" charset="0"/>
                <a:ea typeface="Source Sans Pro" pitchFamily="34" charset="-122"/>
                <a:cs typeface="Source Sans Pro" pitchFamily="34" charset="-120"/>
              </a:rPr>
              <a:t>Achieves up to 85% accuracy in detecting early-stage cancers, boosting chances of successful treatment.</a:t>
            </a:r>
            <a:endParaRPr lang="en-US" sz="1500" dirty="0"/>
          </a:p>
        </p:txBody>
      </p:sp>
      <p:sp>
        <p:nvSpPr>
          <p:cNvPr id="7" name="Shape 4"/>
          <p:cNvSpPr/>
          <p:nvPr/>
        </p:nvSpPr>
        <p:spPr>
          <a:xfrm>
            <a:off x="685443" y="3184922"/>
            <a:ext cx="7773114" cy="1423511"/>
          </a:xfrm>
          <a:prstGeom prst="roundRect">
            <a:avLst>
              <a:gd name="adj" fmla="val 2064"/>
            </a:avLst>
          </a:prstGeom>
          <a:solidFill>
            <a:srgbClr val="444752"/>
          </a:solidFill>
          <a:ln/>
        </p:spPr>
      </p:sp>
      <p:sp>
        <p:nvSpPr>
          <p:cNvPr id="8" name="Text 5"/>
          <p:cNvSpPr/>
          <p:nvPr/>
        </p:nvSpPr>
        <p:spPr>
          <a:xfrm>
            <a:off x="881182" y="3380661"/>
            <a:ext cx="2414588" cy="287893"/>
          </a:xfrm>
          <a:prstGeom prst="rect">
            <a:avLst/>
          </a:prstGeom>
          <a:noFill/>
          <a:ln/>
        </p:spPr>
        <p:txBody>
          <a:bodyPr wrap="none" lIns="0" tIns="0" rIns="0" bIns="0" rtlCol="0" anchor="t"/>
          <a:lstStyle/>
          <a:p>
            <a:pPr algn="l" indent="0" marL="0">
              <a:lnSpc>
                <a:spcPts val="2250"/>
              </a:lnSpc>
              <a:buNone/>
            </a:pPr>
            <a:r>
              <a:rPr lang="en-US" sz="1800" dirty="0">
                <a:solidFill>
                  <a:srgbClr val="D6E5EF"/>
                </a:solidFill>
                <a:latin typeface="Lora" pitchFamily="34" charset="0"/>
                <a:ea typeface="Lora" pitchFamily="34" charset="-122"/>
                <a:cs typeface="Lora" pitchFamily="34" charset="-120"/>
              </a:rPr>
              <a:t>Personalized Medicine</a:t>
            </a:r>
            <a:endParaRPr lang="en-US" sz="1800" dirty="0"/>
          </a:p>
        </p:txBody>
      </p:sp>
      <p:sp>
        <p:nvSpPr>
          <p:cNvPr id="9" name="Text 6"/>
          <p:cNvSpPr/>
          <p:nvPr/>
        </p:nvSpPr>
        <p:spPr>
          <a:xfrm>
            <a:off x="881182" y="3785949"/>
            <a:ext cx="7381637" cy="626745"/>
          </a:xfrm>
          <a:prstGeom prst="rect">
            <a:avLst/>
          </a:prstGeom>
          <a:noFill/>
          <a:ln/>
        </p:spPr>
        <p:txBody>
          <a:bodyPr wrap="square" lIns="0" tIns="0" rIns="0" bIns="0" rtlCol="0" anchor="t"/>
          <a:lstStyle/>
          <a:p>
            <a:pPr algn="l" indent="0" marL="0">
              <a:lnSpc>
                <a:spcPts val="2450"/>
              </a:lnSpc>
              <a:buNone/>
            </a:pPr>
            <a:r>
              <a:rPr lang="en-US" sz="1500" dirty="0">
                <a:solidFill>
                  <a:srgbClr val="D6E5EF"/>
                </a:solidFill>
                <a:latin typeface="Source Sans Pro" pitchFamily="34" charset="0"/>
                <a:ea typeface="Source Sans Pro" pitchFamily="34" charset="-122"/>
                <a:cs typeface="Source Sans Pro" pitchFamily="34" charset="-120"/>
              </a:rPr>
              <a:t>Treatments are tailored to individuals based on their unique genetic profiles for better outcomes.</a:t>
            </a:r>
            <a:endParaRPr lang="en-US" sz="1500" dirty="0"/>
          </a:p>
        </p:txBody>
      </p:sp>
      <p:sp>
        <p:nvSpPr>
          <p:cNvPr id="10" name="Shape 7"/>
          <p:cNvSpPr/>
          <p:nvPr/>
        </p:nvSpPr>
        <p:spPr>
          <a:xfrm>
            <a:off x="685443" y="4804172"/>
            <a:ext cx="7773114" cy="1423511"/>
          </a:xfrm>
          <a:prstGeom prst="roundRect">
            <a:avLst>
              <a:gd name="adj" fmla="val 2064"/>
            </a:avLst>
          </a:prstGeom>
          <a:solidFill>
            <a:srgbClr val="444752"/>
          </a:solidFill>
          <a:ln/>
        </p:spPr>
      </p:sp>
      <p:sp>
        <p:nvSpPr>
          <p:cNvPr id="11" name="Text 8"/>
          <p:cNvSpPr/>
          <p:nvPr/>
        </p:nvSpPr>
        <p:spPr>
          <a:xfrm>
            <a:off x="881182" y="4999911"/>
            <a:ext cx="2304098" cy="287893"/>
          </a:xfrm>
          <a:prstGeom prst="rect">
            <a:avLst/>
          </a:prstGeom>
          <a:noFill/>
          <a:ln/>
        </p:spPr>
        <p:txBody>
          <a:bodyPr wrap="none" lIns="0" tIns="0" rIns="0" bIns="0" rtlCol="0" anchor="t"/>
          <a:lstStyle/>
          <a:p>
            <a:pPr algn="l" indent="0" marL="0">
              <a:lnSpc>
                <a:spcPts val="2250"/>
              </a:lnSpc>
              <a:buNone/>
            </a:pPr>
            <a:r>
              <a:rPr lang="en-US" sz="1800" dirty="0">
                <a:solidFill>
                  <a:srgbClr val="D6E5EF"/>
                </a:solidFill>
                <a:latin typeface="Lora" pitchFamily="34" charset="0"/>
                <a:ea typeface="Lora" pitchFamily="34" charset="-122"/>
                <a:cs typeface="Lora" pitchFamily="34" charset="-120"/>
              </a:rPr>
              <a:t>Robotic Surgery</a:t>
            </a:r>
            <a:endParaRPr lang="en-US" sz="1800" dirty="0"/>
          </a:p>
        </p:txBody>
      </p:sp>
      <p:sp>
        <p:nvSpPr>
          <p:cNvPr id="12" name="Text 9"/>
          <p:cNvSpPr/>
          <p:nvPr/>
        </p:nvSpPr>
        <p:spPr>
          <a:xfrm>
            <a:off x="881182" y="5405199"/>
            <a:ext cx="7381637" cy="626745"/>
          </a:xfrm>
          <a:prstGeom prst="rect">
            <a:avLst/>
          </a:prstGeom>
          <a:noFill/>
          <a:ln/>
        </p:spPr>
        <p:txBody>
          <a:bodyPr wrap="square" lIns="0" tIns="0" rIns="0" bIns="0" rtlCol="0" anchor="t"/>
          <a:lstStyle/>
          <a:p>
            <a:pPr algn="l" indent="0" marL="0">
              <a:lnSpc>
                <a:spcPts val="2450"/>
              </a:lnSpc>
              <a:buNone/>
            </a:pPr>
            <a:r>
              <a:rPr lang="en-US" sz="1500" dirty="0">
                <a:solidFill>
                  <a:srgbClr val="D6E5EF"/>
                </a:solidFill>
                <a:latin typeface="Source Sans Pro" pitchFamily="34" charset="0"/>
                <a:ea typeface="Source Sans Pro" pitchFamily="34" charset="-122"/>
                <a:cs typeface="Source Sans Pro" pitchFamily="34" charset="-120"/>
              </a:rPr>
              <a:t>Enhances surgical precision while minimizing invasiveness, reducing patient recovery time.</a:t>
            </a:r>
            <a:endParaRPr lang="en-US" sz="1500" dirty="0"/>
          </a:p>
        </p:txBody>
      </p:sp>
      <p:sp>
        <p:nvSpPr>
          <p:cNvPr id="13" name="Shape 10"/>
          <p:cNvSpPr/>
          <p:nvPr/>
        </p:nvSpPr>
        <p:spPr>
          <a:xfrm>
            <a:off x="685443" y="6423422"/>
            <a:ext cx="7773114" cy="1110139"/>
          </a:xfrm>
          <a:prstGeom prst="roundRect">
            <a:avLst>
              <a:gd name="adj" fmla="val 2646"/>
            </a:avLst>
          </a:prstGeom>
          <a:solidFill>
            <a:srgbClr val="444752"/>
          </a:solidFill>
          <a:ln/>
        </p:spPr>
      </p:sp>
      <p:sp>
        <p:nvSpPr>
          <p:cNvPr id="14" name="Text 11"/>
          <p:cNvSpPr/>
          <p:nvPr/>
        </p:nvSpPr>
        <p:spPr>
          <a:xfrm>
            <a:off x="881182" y="6619161"/>
            <a:ext cx="2304098" cy="287893"/>
          </a:xfrm>
          <a:prstGeom prst="rect">
            <a:avLst/>
          </a:prstGeom>
          <a:noFill/>
          <a:ln/>
        </p:spPr>
        <p:txBody>
          <a:bodyPr wrap="none" lIns="0" tIns="0" rIns="0" bIns="0" rtlCol="0" anchor="t"/>
          <a:lstStyle/>
          <a:p>
            <a:pPr algn="l" indent="0" marL="0">
              <a:lnSpc>
                <a:spcPts val="2250"/>
              </a:lnSpc>
              <a:buNone/>
            </a:pPr>
            <a:r>
              <a:rPr lang="en-US" sz="1800" dirty="0">
                <a:solidFill>
                  <a:srgbClr val="D6E5EF"/>
                </a:solidFill>
                <a:latin typeface="Lora" pitchFamily="34" charset="0"/>
                <a:ea typeface="Lora" pitchFamily="34" charset="-122"/>
                <a:cs typeface="Lora" pitchFamily="34" charset="-120"/>
              </a:rPr>
              <a:t>Drug Discovery</a:t>
            </a:r>
            <a:endParaRPr lang="en-US" sz="1800" dirty="0"/>
          </a:p>
        </p:txBody>
      </p:sp>
      <p:sp>
        <p:nvSpPr>
          <p:cNvPr id="15" name="Text 12"/>
          <p:cNvSpPr/>
          <p:nvPr/>
        </p:nvSpPr>
        <p:spPr>
          <a:xfrm>
            <a:off x="881182" y="7024449"/>
            <a:ext cx="7381637" cy="313373"/>
          </a:xfrm>
          <a:prstGeom prst="rect">
            <a:avLst/>
          </a:prstGeom>
          <a:noFill/>
          <a:ln/>
        </p:spPr>
        <p:txBody>
          <a:bodyPr wrap="none" lIns="0" tIns="0" rIns="0" bIns="0" rtlCol="0" anchor="t"/>
          <a:lstStyle/>
          <a:p>
            <a:pPr algn="l" indent="0" marL="0">
              <a:lnSpc>
                <a:spcPts val="2450"/>
              </a:lnSpc>
              <a:buNone/>
            </a:pPr>
            <a:r>
              <a:rPr lang="en-US" sz="1500" dirty="0">
                <a:solidFill>
                  <a:srgbClr val="D6E5EF"/>
                </a:solidFill>
                <a:latin typeface="Source Sans Pro" pitchFamily="34" charset="0"/>
                <a:ea typeface="Source Sans Pro" pitchFamily="34" charset="-122"/>
                <a:cs typeface="Source Sans Pro" pitchFamily="34" charset="-120"/>
              </a:rPr>
              <a:t>Accelerates drug development timelines by 40%, bringing therapies to market faster.</a:t>
            </a:r>
            <a:endParaRPr lang="en-US" sz="1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71843" y="1009293"/>
            <a:ext cx="4608314" cy="576024"/>
          </a:xfrm>
          <a:prstGeom prst="rect">
            <a:avLst/>
          </a:prstGeom>
          <a:noFill/>
          <a:ln/>
        </p:spPr>
        <p:txBody>
          <a:bodyPr wrap="none" lIns="0" tIns="0" rIns="0" bIns="0" rtlCol="0" anchor="t"/>
          <a:lstStyle/>
          <a:p>
            <a:pPr algn="l" indent="0" marL="0">
              <a:lnSpc>
                <a:spcPts val="4500"/>
              </a:lnSpc>
              <a:buNone/>
            </a:pPr>
            <a:r>
              <a:rPr lang="en-US" sz="3600" dirty="0">
                <a:solidFill>
                  <a:srgbClr val="F98AC7"/>
                </a:solidFill>
                <a:latin typeface="Lora" pitchFamily="34" charset="0"/>
                <a:ea typeface="Lora" pitchFamily="34" charset="-122"/>
                <a:cs typeface="Lora" pitchFamily="34" charset="-120"/>
              </a:rPr>
              <a:t>AI in Transportation</a:t>
            </a:r>
            <a:endParaRPr lang="en-US" sz="3600" dirty="0"/>
          </a:p>
        </p:txBody>
      </p:sp>
      <p:sp>
        <p:nvSpPr>
          <p:cNvPr id="4" name="Shape 1"/>
          <p:cNvSpPr/>
          <p:nvPr/>
        </p:nvSpPr>
        <p:spPr>
          <a:xfrm>
            <a:off x="6392108" y="1879044"/>
            <a:ext cx="22860" cy="5341144"/>
          </a:xfrm>
          <a:prstGeom prst="roundRect">
            <a:avLst>
              <a:gd name="adj" fmla="val 128515"/>
            </a:avLst>
          </a:prstGeom>
          <a:solidFill>
            <a:srgbClr val="5D606B"/>
          </a:solidFill>
          <a:ln/>
        </p:spPr>
      </p:sp>
      <p:sp>
        <p:nvSpPr>
          <p:cNvPr id="5" name="Shape 2"/>
          <p:cNvSpPr/>
          <p:nvPr/>
        </p:nvSpPr>
        <p:spPr>
          <a:xfrm>
            <a:off x="6589574" y="2308146"/>
            <a:ext cx="587454" cy="22860"/>
          </a:xfrm>
          <a:prstGeom prst="roundRect">
            <a:avLst>
              <a:gd name="adj" fmla="val 128515"/>
            </a:avLst>
          </a:prstGeom>
          <a:solidFill>
            <a:srgbClr val="5D606B"/>
          </a:solidFill>
          <a:ln/>
        </p:spPr>
      </p:sp>
      <p:sp>
        <p:nvSpPr>
          <p:cNvPr id="6" name="Shape 3"/>
          <p:cNvSpPr/>
          <p:nvPr/>
        </p:nvSpPr>
        <p:spPr>
          <a:xfrm>
            <a:off x="6171783" y="2099310"/>
            <a:ext cx="440650" cy="440650"/>
          </a:xfrm>
          <a:prstGeom prst="roundRect">
            <a:avLst>
              <a:gd name="adj" fmla="val 6667"/>
            </a:avLst>
          </a:prstGeom>
          <a:solidFill>
            <a:srgbClr val="444752"/>
          </a:solidFill>
          <a:ln/>
        </p:spPr>
      </p:sp>
      <p:sp>
        <p:nvSpPr>
          <p:cNvPr id="7" name="Text 4"/>
          <p:cNvSpPr/>
          <p:nvPr/>
        </p:nvSpPr>
        <p:spPr>
          <a:xfrm>
            <a:off x="6253817" y="2146816"/>
            <a:ext cx="276463" cy="345519"/>
          </a:xfrm>
          <a:prstGeom prst="rect">
            <a:avLst/>
          </a:prstGeom>
          <a:noFill/>
          <a:ln/>
        </p:spPr>
        <p:txBody>
          <a:bodyPr wrap="none" lIns="0" tIns="0" rIns="0" bIns="0" rtlCol="0" anchor="t"/>
          <a:lstStyle/>
          <a:p>
            <a:pPr algn="ctr" indent="0" marL="0">
              <a:lnSpc>
                <a:spcPts val="2150"/>
              </a:lnSpc>
              <a:buNone/>
            </a:pPr>
            <a:r>
              <a:rPr lang="en-US" sz="2150" dirty="0">
                <a:solidFill>
                  <a:srgbClr val="D6E5EF"/>
                </a:solidFill>
                <a:latin typeface="Lora" pitchFamily="34" charset="0"/>
                <a:ea typeface="Lora" pitchFamily="34" charset="-122"/>
                <a:cs typeface="Lora" pitchFamily="34" charset="-120"/>
              </a:rPr>
              <a:t>1</a:t>
            </a:r>
            <a:endParaRPr lang="en-US" sz="2150" dirty="0"/>
          </a:p>
        </p:txBody>
      </p:sp>
      <p:sp>
        <p:nvSpPr>
          <p:cNvPr id="8" name="Text 5"/>
          <p:cNvSpPr/>
          <p:nvPr/>
        </p:nvSpPr>
        <p:spPr>
          <a:xfrm>
            <a:off x="7371398" y="2074783"/>
            <a:ext cx="2310527" cy="287893"/>
          </a:xfrm>
          <a:prstGeom prst="rect">
            <a:avLst/>
          </a:prstGeom>
          <a:noFill/>
          <a:ln/>
        </p:spPr>
        <p:txBody>
          <a:bodyPr wrap="none" lIns="0" tIns="0" rIns="0" bIns="0" rtlCol="0" anchor="t"/>
          <a:lstStyle/>
          <a:p>
            <a:pPr algn="l" indent="0" marL="0">
              <a:lnSpc>
                <a:spcPts val="2250"/>
              </a:lnSpc>
              <a:buNone/>
            </a:pPr>
            <a:r>
              <a:rPr lang="en-US" sz="1800" dirty="0">
                <a:solidFill>
                  <a:srgbClr val="D6E5EF"/>
                </a:solidFill>
                <a:latin typeface="Lora" pitchFamily="34" charset="0"/>
                <a:ea typeface="Lora" pitchFamily="34" charset="-122"/>
                <a:cs typeface="Lora" pitchFamily="34" charset="-120"/>
              </a:rPr>
              <a:t>Autonomous Vehicles</a:t>
            </a:r>
            <a:endParaRPr lang="en-US" sz="1800" dirty="0"/>
          </a:p>
        </p:txBody>
      </p:sp>
      <p:sp>
        <p:nvSpPr>
          <p:cNvPr id="9" name="Text 6"/>
          <p:cNvSpPr/>
          <p:nvPr/>
        </p:nvSpPr>
        <p:spPr>
          <a:xfrm>
            <a:off x="7371398" y="2480072"/>
            <a:ext cx="6573560" cy="313373"/>
          </a:xfrm>
          <a:prstGeom prst="rect">
            <a:avLst/>
          </a:prstGeom>
          <a:noFill/>
          <a:ln/>
        </p:spPr>
        <p:txBody>
          <a:bodyPr wrap="none" lIns="0" tIns="0" rIns="0" bIns="0" rtlCol="0" anchor="t"/>
          <a:lstStyle/>
          <a:p>
            <a:pPr algn="l" indent="0" marL="0">
              <a:lnSpc>
                <a:spcPts val="2450"/>
              </a:lnSpc>
              <a:buNone/>
            </a:pPr>
            <a:r>
              <a:rPr lang="en-US" sz="1500" dirty="0">
                <a:solidFill>
                  <a:srgbClr val="D6E5EF"/>
                </a:solidFill>
                <a:latin typeface="Source Sans Pro" pitchFamily="34" charset="0"/>
                <a:ea typeface="Source Sans Pro" pitchFamily="34" charset="-122"/>
                <a:cs typeface="Source Sans Pro" pitchFamily="34" charset="-120"/>
              </a:rPr>
              <a:t>Projected to reduce traffic fatalities by 90%, improving safety tremendously.</a:t>
            </a:r>
            <a:endParaRPr lang="en-US" sz="1500" dirty="0"/>
          </a:p>
        </p:txBody>
      </p:sp>
      <p:sp>
        <p:nvSpPr>
          <p:cNvPr id="10" name="Shape 7"/>
          <p:cNvSpPr/>
          <p:nvPr/>
        </p:nvSpPr>
        <p:spPr>
          <a:xfrm>
            <a:off x="6589574" y="3614023"/>
            <a:ext cx="587454" cy="22860"/>
          </a:xfrm>
          <a:prstGeom prst="roundRect">
            <a:avLst>
              <a:gd name="adj" fmla="val 128515"/>
            </a:avLst>
          </a:prstGeom>
          <a:solidFill>
            <a:srgbClr val="5D606B"/>
          </a:solidFill>
          <a:ln/>
        </p:spPr>
      </p:sp>
      <p:sp>
        <p:nvSpPr>
          <p:cNvPr id="11" name="Shape 8"/>
          <p:cNvSpPr/>
          <p:nvPr/>
        </p:nvSpPr>
        <p:spPr>
          <a:xfrm>
            <a:off x="6171783" y="3405188"/>
            <a:ext cx="440650" cy="440650"/>
          </a:xfrm>
          <a:prstGeom prst="roundRect">
            <a:avLst>
              <a:gd name="adj" fmla="val 6667"/>
            </a:avLst>
          </a:prstGeom>
          <a:solidFill>
            <a:srgbClr val="444752"/>
          </a:solidFill>
          <a:ln/>
        </p:spPr>
      </p:sp>
      <p:sp>
        <p:nvSpPr>
          <p:cNvPr id="12" name="Text 9"/>
          <p:cNvSpPr/>
          <p:nvPr/>
        </p:nvSpPr>
        <p:spPr>
          <a:xfrm>
            <a:off x="6253817" y="3452693"/>
            <a:ext cx="276463" cy="345519"/>
          </a:xfrm>
          <a:prstGeom prst="rect">
            <a:avLst/>
          </a:prstGeom>
          <a:noFill/>
          <a:ln/>
        </p:spPr>
        <p:txBody>
          <a:bodyPr wrap="none" lIns="0" tIns="0" rIns="0" bIns="0" rtlCol="0" anchor="t"/>
          <a:lstStyle/>
          <a:p>
            <a:pPr algn="ctr" indent="0" marL="0">
              <a:lnSpc>
                <a:spcPts val="2150"/>
              </a:lnSpc>
              <a:buNone/>
            </a:pPr>
            <a:r>
              <a:rPr lang="en-US" sz="2150" dirty="0">
                <a:solidFill>
                  <a:srgbClr val="D6E5EF"/>
                </a:solidFill>
                <a:latin typeface="Lora" pitchFamily="34" charset="0"/>
                <a:ea typeface="Lora" pitchFamily="34" charset="-122"/>
                <a:cs typeface="Lora" pitchFamily="34" charset="-120"/>
              </a:rPr>
              <a:t>2</a:t>
            </a:r>
            <a:endParaRPr lang="en-US" sz="2150" dirty="0"/>
          </a:p>
        </p:txBody>
      </p:sp>
      <p:sp>
        <p:nvSpPr>
          <p:cNvPr id="13" name="Text 10"/>
          <p:cNvSpPr/>
          <p:nvPr/>
        </p:nvSpPr>
        <p:spPr>
          <a:xfrm>
            <a:off x="7371398" y="3380661"/>
            <a:ext cx="2875836" cy="287893"/>
          </a:xfrm>
          <a:prstGeom prst="rect">
            <a:avLst/>
          </a:prstGeom>
          <a:noFill/>
          <a:ln/>
        </p:spPr>
        <p:txBody>
          <a:bodyPr wrap="none" lIns="0" tIns="0" rIns="0" bIns="0" rtlCol="0" anchor="t"/>
          <a:lstStyle/>
          <a:p>
            <a:pPr algn="l" indent="0" marL="0">
              <a:lnSpc>
                <a:spcPts val="2250"/>
              </a:lnSpc>
              <a:buNone/>
            </a:pPr>
            <a:r>
              <a:rPr lang="en-US" sz="1800" dirty="0">
                <a:solidFill>
                  <a:srgbClr val="D6E5EF"/>
                </a:solidFill>
                <a:latin typeface="Lora" pitchFamily="34" charset="0"/>
                <a:ea typeface="Lora" pitchFamily="34" charset="-122"/>
                <a:cs typeface="Lora" pitchFamily="34" charset="-120"/>
              </a:rPr>
              <a:t>Smart Traffic Management</a:t>
            </a:r>
            <a:endParaRPr lang="en-US" sz="1800" dirty="0"/>
          </a:p>
        </p:txBody>
      </p:sp>
      <p:sp>
        <p:nvSpPr>
          <p:cNvPr id="14" name="Text 11"/>
          <p:cNvSpPr/>
          <p:nvPr/>
        </p:nvSpPr>
        <p:spPr>
          <a:xfrm>
            <a:off x="7371398" y="3785949"/>
            <a:ext cx="6573560" cy="626745"/>
          </a:xfrm>
          <a:prstGeom prst="rect">
            <a:avLst/>
          </a:prstGeom>
          <a:noFill/>
          <a:ln/>
        </p:spPr>
        <p:txBody>
          <a:bodyPr wrap="square" lIns="0" tIns="0" rIns="0" bIns="0" rtlCol="0" anchor="t"/>
          <a:lstStyle/>
          <a:p>
            <a:pPr algn="l" indent="0" marL="0">
              <a:lnSpc>
                <a:spcPts val="2450"/>
              </a:lnSpc>
              <a:buNone/>
            </a:pPr>
            <a:r>
              <a:rPr lang="en-US" sz="1500" dirty="0">
                <a:solidFill>
                  <a:srgbClr val="D6E5EF"/>
                </a:solidFill>
                <a:latin typeface="Source Sans Pro" pitchFamily="34" charset="0"/>
                <a:ea typeface="Source Sans Pro" pitchFamily="34" charset="-122"/>
                <a:cs typeface="Source Sans Pro" pitchFamily="34" charset="-120"/>
              </a:rPr>
              <a:t>Optimizes traffic flow to decrease congestion by approximately 25%, easing urban commutes.</a:t>
            </a:r>
            <a:endParaRPr lang="en-US" sz="1500" dirty="0"/>
          </a:p>
        </p:txBody>
      </p:sp>
      <p:sp>
        <p:nvSpPr>
          <p:cNvPr id="15" name="Shape 12"/>
          <p:cNvSpPr/>
          <p:nvPr/>
        </p:nvSpPr>
        <p:spPr>
          <a:xfrm>
            <a:off x="6589574" y="5233273"/>
            <a:ext cx="587454" cy="22860"/>
          </a:xfrm>
          <a:prstGeom prst="roundRect">
            <a:avLst>
              <a:gd name="adj" fmla="val 128515"/>
            </a:avLst>
          </a:prstGeom>
          <a:solidFill>
            <a:srgbClr val="5D606B"/>
          </a:solidFill>
          <a:ln/>
        </p:spPr>
      </p:sp>
      <p:sp>
        <p:nvSpPr>
          <p:cNvPr id="16" name="Shape 13"/>
          <p:cNvSpPr/>
          <p:nvPr/>
        </p:nvSpPr>
        <p:spPr>
          <a:xfrm>
            <a:off x="6171783" y="5024438"/>
            <a:ext cx="440650" cy="440650"/>
          </a:xfrm>
          <a:prstGeom prst="roundRect">
            <a:avLst>
              <a:gd name="adj" fmla="val 6667"/>
            </a:avLst>
          </a:prstGeom>
          <a:solidFill>
            <a:srgbClr val="444752"/>
          </a:solidFill>
          <a:ln/>
        </p:spPr>
      </p:sp>
      <p:sp>
        <p:nvSpPr>
          <p:cNvPr id="17" name="Text 14"/>
          <p:cNvSpPr/>
          <p:nvPr/>
        </p:nvSpPr>
        <p:spPr>
          <a:xfrm>
            <a:off x="6253817" y="5071943"/>
            <a:ext cx="276463" cy="345519"/>
          </a:xfrm>
          <a:prstGeom prst="rect">
            <a:avLst/>
          </a:prstGeom>
          <a:noFill/>
          <a:ln/>
        </p:spPr>
        <p:txBody>
          <a:bodyPr wrap="none" lIns="0" tIns="0" rIns="0" bIns="0" rtlCol="0" anchor="t"/>
          <a:lstStyle/>
          <a:p>
            <a:pPr algn="ctr" indent="0" marL="0">
              <a:lnSpc>
                <a:spcPts val="2150"/>
              </a:lnSpc>
              <a:buNone/>
            </a:pPr>
            <a:r>
              <a:rPr lang="en-US" sz="2150" dirty="0">
                <a:solidFill>
                  <a:srgbClr val="D6E5EF"/>
                </a:solidFill>
                <a:latin typeface="Lora" pitchFamily="34" charset="0"/>
                <a:ea typeface="Lora" pitchFamily="34" charset="-122"/>
                <a:cs typeface="Lora" pitchFamily="34" charset="-120"/>
              </a:rPr>
              <a:t>3</a:t>
            </a:r>
            <a:endParaRPr lang="en-US" sz="2150" dirty="0"/>
          </a:p>
        </p:txBody>
      </p:sp>
      <p:sp>
        <p:nvSpPr>
          <p:cNvPr id="18" name="Text 15"/>
          <p:cNvSpPr/>
          <p:nvPr/>
        </p:nvSpPr>
        <p:spPr>
          <a:xfrm>
            <a:off x="7371398" y="4999911"/>
            <a:ext cx="2304098" cy="287893"/>
          </a:xfrm>
          <a:prstGeom prst="rect">
            <a:avLst/>
          </a:prstGeom>
          <a:noFill/>
          <a:ln/>
        </p:spPr>
        <p:txBody>
          <a:bodyPr wrap="none" lIns="0" tIns="0" rIns="0" bIns="0" rtlCol="0" anchor="t"/>
          <a:lstStyle/>
          <a:p>
            <a:pPr algn="l" indent="0" marL="0">
              <a:lnSpc>
                <a:spcPts val="2250"/>
              </a:lnSpc>
              <a:buNone/>
            </a:pPr>
            <a:r>
              <a:rPr lang="en-US" sz="1800" dirty="0">
                <a:solidFill>
                  <a:srgbClr val="D6E5EF"/>
                </a:solidFill>
                <a:latin typeface="Lora" pitchFamily="34" charset="0"/>
                <a:ea typeface="Lora" pitchFamily="34" charset="-122"/>
                <a:cs typeface="Lora" pitchFamily="34" charset="-120"/>
              </a:rPr>
              <a:t>AI-Powered Logistics</a:t>
            </a:r>
            <a:endParaRPr lang="en-US" sz="1800" dirty="0"/>
          </a:p>
        </p:txBody>
      </p:sp>
      <p:sp>
        <p:nvSpPr>
          <p:cNvPr id="19" name="Text 16"/>
          <p:cNvSpPr/>
          <p:nvPr/>
        </p:nvSpPr>
        <p:spPr>
          <a:xfrm>
            <a:off x="7371398" y="5405199"/>
            <a:ext cx="6573560" cy="313373"/>
          </a:xfrm>
          <a:prstGeom prst="rect">
            <a:avLst/>
          </a:prstGeom>
          <a:noFill/>
          <a:ln/>
        </p:spPr>
        <p:txBody>
          <a:bodyPr wrap="none" lIns="0" tIns="0" rIns="0" bIns="0" rtlCol="0" anchor="t"/>
          <a:lstStyle/>
          <a:p>
            <a:pPr algn="l" indent="0" marL="0">
              <a:lnSpc>
                <a:spcPts val="2450"/>
              </a:lnSpc>
              <a:buNone/>
            </a:pPr>
            <a:r>
              <a:rPr lang="en-US" sz="1500" dirty="0">
                <a:solidFill>
                  <a:srgbClr val="D6E5EF"/>
                </a:solidFill>
                <a:latin typeface="Source Sans Pro" pitchFamily="34" charset="0"/>
                <a:ea typeface="Source Sans Pro" pitchFamily="34" charset="-122"/>
                <a:cs typeface="Source Sans Pro" pitchFamily="34" charset="-120"/>
              </a:rPr>
              <a:t>Enhances supply chain efficiency by 15%, reducing costs and delivery times.</a:t>
            </a:r>
            <a:endParaRPr lang="en-US" sz="1500" dirty="0"/>
          </a:p>
        </p:txBody>
      </p:sp>
      <p:sp>
        <p:nvSpPr>
          <p:cNvPr id="20" name="Shape 17"/>
          <p:cNvSpPr/>
          <p:nvPr/>
        </p:nvSpPr>
        <p:spPr>
          <a:xfrm>
            <a:off x="6589574" y="6539151"/>
            <a:ext cx="587454" cy="22860"/>
          </a:xfrm>
          <a:prstGeom prst="roundRect">
            <a:avLst>
              <a:gd name="adj" fmla="val 128515"/>
            </a:avLst>
          </a:prstGeom>
          <a:solidFill>
            <a:srgbClr val="5D606B"/>
          </a:solidFill>
          <a:ln/>
        </p:spPr>
      </p:sp>
      <p:sp>
        <p:nvSpPr>
          <p:cNvPr id="21" name="Shape 18"/>
          <p:cNvSpPr/>
          <p:nvPr/>
        </p:nvSpPr>
        <p:spPr>
          <a:xfrm>
            <a:off x="6171783" y="6330315"/>
            <a:ext cx="440650" cy="440650"/>
          </a:xfrm>
          <a:prstGeom prst="roundRect">
            <a:avLst>
              <a:gd name="adj" fmla="val 6667"/>
            </a:avLst>
          </a:prstGeom>
          <a:solidFill>
            <a:srgbClr val="444752"/>
          </a:solidFill>
          <a:ln/>
        </p:spPr>
      </p:sp>
      <p:sp>
        <p:nvSpPr>
          <p:cNvPr id="22" name="Text 19"/>
          <p:cNvSpPr/>
          <p:nvPr/>
        </p:nvSpPr>
        <p:spPr>
          <a:xfrm>
            <a:off x="6253817" y="6377821"/>
            <a:ext cx="276463" cy="345519"/>
          </a:xfrm>
          <a:prstGeom prst="rect">
            <a:avLst/>
          </a:prstGeom>
          <a:noFill/>
          <a:ln/>
        </p:spPr>
        <p:txBody>
          <a:bodyPr wrap="none" lIns="0" tIns="0" rIns="0" bIns="0" rtlCol="0" anchor="t"/>
          <a:lstStyle/>
          <a:p>
            <a:pPr algn="ctr" indent="0" marL="0">
              <a:lnSpc>
                <a:spcPts val="2150"/>
              </a:lnSpc>
              <a:buNone/>
            </a:pPr>
            <a:r>
              <a:rPr lang="en-US" sz="2150" dirty="0">
                <a:solidFill>
                  <a:srgbClr val="D6E5EF"/>
                </a:solidFill>
                <a:latin typeface="Lora" pitchFamily="34" charset="0"/>
                <a:ea typeface="Lora" pitchFamily="34" charset="-122"/>
                <a:cs typeface="Lora" pitchFamily="34" charset="-120"/>
              </a:rPr>
              <a:t>4</a:t>
            </a:r>
            <a:endParaRPr lang="en-US" sz="2150" dirty="0"/>
          </a:p>
        </p:txBody>
      </p:sp>
      <p:sp>
        <p:nvSpPr>
          <p:cNvPr id="23" name="Text 20"/>
          <p:cNvSpPr/>
          <p:nvPr/>
        </p:nvSpPr>
        <p:spPr>
          <a:xfrm>
            <a:off x="7371398" y="6305788"/>
            <a:ext cx="2304098" cy="287893"/>
          </a:xfrm>
          <a:prstGeom prst="rect">
            <a:avLst/>
          </a:prstGeom>
          <a:noFill/>
          <a:ln/>
        </p:spPr>
        <p:txBody>
          <a:bodyPr wrap="none" lIns="0" tIns="0" rIns="0" bIns="0" rtlCol="0" anchor="t"/>
          <a:lstStyle/>
          <a:p>
            <a:pPr algn="l" indent="0" marL="0">
              <a:lnSpc>
                <a:spcPts val="2250"/>
              </a:lnSpc>
              <a:buNone/>
            </a:pPr>
            <a:r>
              <a:rPr lang="en-US" sz="1800" dirty="0">
                <a:solidFill>
                  <a:srgbClr val="D6E5EF"/>
                </a:solidFill>
                <a:latin typeface="Lora" pitchFamily="34" charset="0"/>
                <a:ea typeface="Lora" pitchFamily="34" charset="-122"/>
                <a:cs typeface="Lora" pitchFamily="34" charset="-120"/>
              </a:rPr>
              <a:t>Drone Delivery</a:t>
            </a:r>
            <a:endParaRPr lang="en-US" sz="1800" dirty="0"/>
          </a:p>
        </p:txBody>
      </p:sp>
      <p:sp>
        <p:nvSpPr>
          <p:cNvPr id="24" name="Text 21"/>
          <p:cNvSpPr/>
          <p:nvPr/>
        </p:nvSpPr>
        <p:spPr>
          <a:xfrm>
            <a:off x="7371398" y="6711077"/>
            <a:ext cx="6573560" cy="313373"/>
          </a:xfrm>
          <a:prstGeom prst="rect">
            <a:avLst/>
          </a:prstGeom>
          <a:noFill/>
          <a:ln/>
        </p:spPr>
        <p:txBody>
          <a:bodyPr wrap="none" lIns="0" tIns="0" rIns="0" bIns="0" rtlCol="0" anchor="t"/>
          <a:lstStyle/>
          <a:p>
            <a:pPr algn="l" indent="0" marL="0">
              <a:lnSpc>
                <a:spcPts val="2450"/>
              </a:lnSpc>
              <a:buNone/>
            </a:pPr>
            <a:r>
              <a:rPr lang="en-US" sz="1500" dirty="0">
                <a:solidFill>
                  <a:srgbClr val="D6E5EF"/>
                </a:solidFill>
                <a:latin typeface="Source Sans Pro" pitchFamily="34" charset="0"/>
                <a:ea typeface="Source Sans Pro" pitchFamily="34" charset="-122"/>
                <a:cs typeface="Source Sans Pro" pitchFamily="34" charset="-120"/>
              </a:rPr>
              <a:t>Enables faster, more efficient package deliveries, improving last-mile logistics.</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34351" y="756880"/>
            <a:ext cx="5028724" cy="628650"/>
          </a:xfrm>
          <a:prstGeom prst="rect">
            <a:avLst/>
          </a:prstGeom>
          <a:noFill/>
          <a:ln/>
        </p:spPr>
        <p:txBody>
          <a:bodyPr wrap="none" lIns="0" tIns="0" rIns="0" bIns="0" rtlCol="0" anchor="t"/>
          <a:lstStyle/>
          <a:p>
            <a:pPr algn="l" indent="0" marL="0">
              <a:lnSpc>
                <a:spcPts val="4900"/>
              </a:lnSpc>
              <a:buNone/>
            </a:pPr>
            <a:r>
              <a:rPr lang="en-US" sz="3950" dirty="0">
                <a:solidFill>
                  <a:srgbClr val="F98AC7"/>
                </a:solidFill>
                <a:latin typeface="Lora" pitchFamily="34" charset="0"/>
                <a:ea typeface="Lora" pitchFamily="34" charset="-122"/>
                <a:cs typeface="Lora" pitchFamily="34" charset="-120"/>
              </a:rPr>
              <a:t>AI in Finance</a:t>
            </a:r>
            <a:endParaRPr lang="en-US" sz="3950" dirty="0"/>
          </a:p>
        </p:txBody>
      </p:sp>
      <p:sp>
        <p:nvSpPr>
          <p:cNvPr id="4" name="Shape 1"/>
          <p:cNvSpPr/>
          <p:nvPr/>
        </p:nvSpPr>
        <p:spPr>
          <a:xfrm>
            <a:off x="6234351" y="1946434"/>
            <a:ext cx="480774" cy="480774"/>
          </a:xfrm>
          <a:prstGeom prst="roundRect">
            <a:avLst>
              <a:gd name="adj" fmla="val 6668"/>
            </a:avLst>
          </a:prstGeom>
          <a:solidFill>
            <a:srgbClr val="444752"/>
          </a:solidFill>
          <a:ln/>
        </p:spPr>
      </p:sp>
      <p:sp>
        <p:nvSpPr>
          <p:cNvPr id="5" name="Text 2"/>
          <p:cNvSpPr/>
          <p:nvPr/>
        </p:nvSpPr>
        <p:spPr>
          <a:xfrm>
            <a:off x="6928842" y="1946434"/>
            <a:ext cx="2514362" cy="314325"/>
          </a:xfrm>
          <a:prstGeom prst="rect">
            <a:avLst/>
          </a:prstGeom>
          <a:noFill/>
          <a:ln/>
        </p:spPr>
        <p:txBody>
          <a:bodyPr wrap="none" lIns="0" tIns="0" rIns="0" bIns="0" rtlCol="0" anchor="t"/>
          <a:lstStyle/>
          <a:p>
            <a:pPr algn="l" indent="0" marL="0">
              <a:lnSpc>
                <a:spcPts val="2450"/>
              </a:lnSpc>
              <a:buNone/>
            </a:pPr>
            <a:r>
              <a:rPr lang="en-US" sz="1950" dirty="0">
                <a:solidFill>
                  <a:srgbClr val="D6E5EF"/>
                </a:solidFill>
                <a:latin typeface="Lora" pitchFamily="34" charset="0"/>
                <a:ea typeface="Lora" pitchFamily="34" charset="-122"/>
                <a:cs typeface="Lora" pitchFamily="34" charset="-120"/>
              </a:rPr>
              <a:t>Algorithmic Trading</a:t>
            </a:r>
            <a:endParaRPr lang="en-US" sz="1950" dirty="0"/>
          </a:p>
        </p:txBody>
      </p:sp>
      <p:sp>
        <p:nvSpPr>
          <p:cNvPr id="6" name="Text 3"/>
          <p:cNvSpPr/>
          <p:nvPr/>
        </p:nvSpPr>
        <p:spPr>
          <a:xfrm>
            <a:off x="6928842" y="2388989"/>
            <a:ext cx="6953607" cy="683895"/>
          </a:xfrm>
          <a:prstGeom prst="rect">
            <a:avLst/>
          </a:prstGeom>
          <a:noFill/>
          <a:ln/>
        </p:spPr>
        <p:txBody>
          <a:bodyPr wrap="square" lIns="0" tIns="0" rIns="0" bIns="0" rtlCol="0" anchor="t"/>
          <a:lstStyle/>
          <a:p>
            <a:pPr algn="l" indent="0" marL="0">
              <a:lnSpc>
                <a:spcPts val="2650"/>
              </a:lnSpc>
              <a:buNone/>
            </a:pPr>
            <a:r>
              <a:rPr lang="en-US" sz="1650" dirty="0">
                <a:solidFill>
                  <a:srgbClr val="D6E5EF"/>
                </a:solidFill>
                <a:latin typeface="Source Sans Pro" pitchFamily="34" charset="0"/>
                <a:ea typeface="Source Sans Pro" pitchFamily="34" charset="-122"/>
                <a:cs typeface="Source Sans Pro" pitchFamily="34" charset="-120"/>
              </a:rPr>
              <a:t>Generates returns approximately 20% higher than traditional investment methods through AI analysis.</a:t>
            </a:r>
            <a:endParaRPr lang="en-US" sz="1650" dirty="0"/>
          </a:p>
        </p:txBody>
      </p:sp>
      <p:sp>
        <p:nvSpPr>
          <p:cNvPr id="7" name="Shape 4"/>
          <p:cNvSpPr/>
          <p:nvPr/>
        </p:nvSpPr>
        <p:spPr>
          <a:xfrm>
            <a:off x="6234351" y="3526988"/>
            <a:ext cx="480774" cy="480774"/>
          </a:xfrm>
          <a:prstGeom prst="roundRect">
            <a:avLst>
              <a:gd name="adj" fmla="val 6668"/>
            </a:avLst>
          </a:prstGeom>
          <a:solidFill>
            <a:srgbClr val="444752"/>
          </a:solidFill>
          <a:ln/>
        </p:spPr>
      </p:sp>
      <p:sp>
        <p:nvSpPr>
          <p:cNvPr id="8" name="Text 5"/>
          <p:cNvSpPr/>
          <p:nvPr/>
        </p:nvSpPr>
        <p:spPr>
          <a:xfrm>
            <a:off x="6928842" y="3526988"/>
            <a:ext cx="2514362" cy="314325"/>
          </a:xfrm>
          <a:prstGeom prst="rect">
            <a:avLst/>
          </a:prstGeom>
          <a:noFill/>
          <a:ln/>
        </p:spPr>
        <p:txBody>
          <a:bodyPr wrap="none" lIns="0" tIns="0" rIns="0" bIns="0" rtlCol="0" anchor="t"/>
          <a:lstStyle/>
          <a:p>
            <a:pPr algn="l" indent="0" marL="0">
              <a:lnSpc>
                <a:spcPts val="2450"/>
              </a:lnSpc>
              <a:buNone/>
            </a:pPr>
            <a:r>
              <a:rPr lang="en-US" sz="1950" dirty="0">
                <a:solidFill>
                  <a:srgbClr val="D6E5EF"/>
                </a:solidFill>
                <a:latin typeface="Lora" pitchFamily="34" charset="0"/>
                <a:ea typeface="Lora" pitchFamily="34" charset="-122"/>
                <a:cs typeface="Lora" pitchFamily="34" charset="-120"/>
              </a:rPr>
              <a:t>Fraud Detection</a:t>
            </a:r>
            <a:endParaRPr lang="en-US" sz="1950" dirty="0"/>
          </a:p>
        </p:txBody>
      </p:sp>
      <p:sp>
        <p:nvSpPr>
          <p:cNvPr id="9" name="Text 6"/>
          <p:cNvSpPr/>
          <p:nvPr/>
        </p:nvSpPr>
        <p:spPr>
          <a:xfrm>
            <a:off x="6928842" y="3969544"/>
            <a:ext cx="6953607" cy="683895"/>
          </a:xfrm>
          <a:prstGeom prst="rect">
            <a:avLst/>
          </a:prstGeom>
          <a:noFill/>
          <a:ln/>
        </p:spPr>
        <p:txBody>
          <a:bodyPr wrap="square" lIns="0" tIns="0" rIns="0" bIns="0" rtlCol="0" anchor="t"/>
          <a:lstStyle/>
          <a:p>
            <a:pPr algn="l" indent="0" marL="0">
              <a:lnSpc>
                <a:spcPts val="2650"/>
              </a:lnSpc>
              <a:buNone/>
            </a:pPr>
            <a:r>
              <a:rPr lang="en-US" sz="1650" dirty="0">
                <a:solidFill>
                  <a:srgbClr val="D6E5EF"/>
                </a:solidFill>
                <a:latin typeface="Source Sans Pro" pitchFamily="34" charset="0"/>
                <a:ea typeface="Source Sans Pro" pitchFamily="34" charset="-122"/>
                <a:cs typeface="Source Sans Pro" pitchFamily="34" charset="-120"/>
              </a:rPr>
              <a:t>Reduces fraudulent transactions by 70%, safeguarding financial systems and customers.</a:t>
            </a:r>
            <a:endParaRPr lang="en-US" sz="1650" dirty="0"/>
          </a:p>
        </p:txBody>
      </p:sp>
      <p:sp>
        <p:nvSpPr>
          <p:cNvPr id="10" name="Shape 7"/>
          <p:cNvSpPr/>
          <p:nvPr/>
        </p:nvSpPr>
        <p:spPr>
          <a:xfrm>
            <a:off x="6234351" y="5107543"/>
            <a:ext cx="480774" cy="480774"/>
          </a:xfrm>
          <a:prstGeom prst="roundRect">
            <a:avLst>
              <a:gd name="adj" fmla="val 6668"/>
            </a:avLst>
          </a:prstGeom>
          <a:solidFill>
            <a:srgbClr val="444752"/>
          </a:solidFill>
          <a:ln/>
        </p:spPr>
      </p:sp>
      <p:sp>
        <p:nvSpPr>
          <p:cNvPr id="11" name="Text 8"/>
          <p:cNvSpPr/>
          <p:nvPr/>
        </p:nvSpPr>
        <p:spPr>
          <a:xfrm>
            <a:off x="6928842" y="5107543"/>
            <a:ext cx="2514362" cy="314325"/>
          </a:xfrm>
          <a:prstGeom prst="rect">
            <a:avLst/>
          </a:prstGeom>
          <a:noFill/>
          <a:ln/>
        </p:spPr>
        <p:txBody>
          <a:bodyPr wrap="none" lIns="0" tIns="0" rIns="0" bIns="0" rtlCol="0" anchor="t"/>
          <a:lstStyle/>
          <a:p>
            <a:pPr algn="l" indent="0" marL="0">
              <a:lnSpc>
                <a:spcPts val="2450"/>
              </a:lnSpc>
              <a:buNone/>
            </a:pPr>
            <a:r>
              <a:rPr lang="en-US" sz="1950" dirty="0">
                <a:solidFill>
                  <a:srgbClr val="D6E5EF"/>
                </a:solidFill>
                <a:latin typeface="Lora" pitchFamily="34" charset="0"/>
                <a:ea typeface="Lora" pitchFamily="34" charset="-122"/>
                <a:cs typeface="Lora" pitchFamily="34" charset="-120"/>
              </a:rPr>
              <a:t>Robo-Advisors</a:t>
            </a:r>
            <a:endParaRPr lang="en-US" sz="1950" dirty="0"/>
          </a:p>
        </p:txBody>
      </p:sp>
      <p:sp>
        <p:nvSpPr>
          <p:cNvPr id="12" name="Text 9"/>
          <p:cNvSpPr/>
          <p:nvPr/>
        </p:nvSpPr>
        <p:spPr>
          <a:xfrm>
            <a:off x="6928842" y="5550098"/>
            <a:ext cx="6953607" cy="683895"/>
          </a:xfrm>
          <a:prstGeom prst="rect">
            <a:avLst/>
          </a:prstGeom>
          <a:noFill/>
          <a:ln/>
        </p:spPr>
        <p:txBody>
          <a:bodyPr wrap="square" lIns="0" tIns="0" rIns="0" bIns="0" rtlCol="0" anchor="t"/>
          <a:lstStyle/>
          <a:p>
            <a:pPr algn="l" indent="0" marL="0">
              <a:lnSpc>
                <a:spcPts val="2650"/>
              </a:lnSpc>
              <a:buNone/>
            </a:pPr>
            <a:r>
              <a:rPr lang="en-US" sz="1650" dirty="0">
                <a:solidFill>
                  <a:srgbClr val="D6E5EF"/>
                </a:solidFill>
                <a:latin typeface="Source Sans Pro" pitchFamily="34" charset="0"/>
                <a:ea typeface="Source Sans Pro" pitchFamily="34" charset="-122"/>
                <a:cs typeface="Source Sans Pro" pitchFamily="34" charset="-120"/>
              </a:rPr>
              <a:t>Provide personalized, cost-effective financial advice accessible to a broader audience.</a:t>
            </a:r>
            <a:endParaRPr lang="en-US" sz="1650" dirty="0"/>
          </a:p>
        </p:txBody>
      </p:sp>
      <p:sp>
        <p:nvSpPr>
          <p:cNvPr id="13" name="Shape 10"/>
          <p:cNvSpPr/>
          <p:nvPr/>
        </p:nvSpPr>
        <p:spPr>
          <a:xfrm>
            <a:off x="6234351" y="6688098"/>
            <a:ext cx="480774" cy="480774"/>
          </a:xfrm>
          <a:prstGeom prst="roundRect">
            <a:avLst>
              <a:gd name="adj" fmla="val 6668"/>
            </a:avLst>
          </a:prstGeom>
          <a:solidFill>
            <a:srgbClr val="444752"/>
          </a:solidFill>
          <a:ln/>
        </p:spPr>
      </p:sp>
      <p:sp>
        <p:nvSpPr>
          <p:cNvPr id="14" name="Text 11"/>
          <p:cNvSpPr/>
          <p:nvPr/>
        </p:nvSpPr>
        <p:spPr>
          <a:xfrm>
            <a:off x="6928842" y="6688098"/>
            <a:ext cx="2514362" cy="314325"/>
          </a:xfrm>
          <a:prstGeom prst="rect">
            <a:avLst/>
          </a:prstGeom>
          <a:noFill/>
          <a:ln/>
        </p:spPr>
        <p:txBody>
          <a:bodyPr wrap="none" lIns="0" tIns="0" rIns="0" bIns="0" rtlCol="0" anchor="t"/>
          <a:lstStyle/>
          <a:p>
            <a:pPr algn="l" indent="0" marL="0">
              <a:lnSpc>
                <a:spcPts val="2450"/>
              </a:lnSpc>
              <a:buNone/>
            </a:pPr>
            <a:r>
              <a:rPr lang="en-US" sz="1950" dirty="0">
                <a:solidFill>
                  <a:srgbClr val="D6E5EF"/>
                </a:solidFill>
                <a:latin typeface="Lora" pitchFamily="34" charset="0"/>
                <a:ea typeface="Lora" pitchFamily="34" charset="-122"/>
                <a:cs typeface="Lora" pitchFamily="34" charset="-120"/>
              </a:rPr>
              <a:t>Risk Assessment</a:t>
            </a:r>
            <a:endParaRPr lang="en-US" sz="1950" dirty="0"/>
          </a:p>
        </p:txBody>
      </p:sp>
      <p:sp>
        <p:nvSpPr>
          <p:cNvPr id="15" name="Text 12"/>
          <p:cNvSpPr/>
          <p:nvPr/>
        </p:nvSpPr>
        <p:spPr>
          <a:xfrm>
            <a:off x="6928842" y="7130653"/>
            <a:ext cx="6953607" cy="341948"/>
          </a:xfrm>
          <a:prstGeom prst="rect">
            <a:avLst/>
          </a:prstGeom>
          <a:noFill/>
          <a:ln/>
        </p:spPr>
        <p:txBody>
          <a:bodyPr wrap="none" lIns="0" tIns="0" rIns="0" bIns="0" rtlCol="0" anchor="t"/>
          <a:lstStyle/>
          <a:p>
            <a:pPr algn="l" indent="0" marL="0">
              <a:lnSpc>
                <a:spcPts val="2650"/>
              </a:lnSpc>
              <a:buNone/>
            </a:pPr>
            <a:r>
              <a:rPr lang="en-US" sz="1650" dirty="0">
                <a:solidFill>
                  <a:srgbClr val="D6E5EF"/>
                </a:solidFill>
                <a:latin typeface="Source Sans Pro" pitchFamily="34" charset="0"/>
                <a:ea typeface="Source Sans Pro" pitchFamily="34" charset="-122"/>
                <a:cs typeface="Source Sans Pro" pitchFamily="34" charset="-120"/>
              </a:rPr>
              <a:t>Improves credit scoring accuracy by 30%, enabling fairer lending decisions.</a:t>
            </a:r>
            <a:endParaRPr lang="en-US" sz="16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75930" y="609719"/>
            <a:ext cx="5216962" cy="652105"/>
          </a:xfrm>
          <a:prstGeom prst="rect">
            <a:avLst/>
          </a:prstGeom>
          <a:noFill/>
          <a:ln/>
        </p:spPr>
        <p:txBody>
          <a:bodyPr wrap="none" lIns="0" tIns="0" rIns="0" bIns="0" rtlCol="0" anchor="t"/>
          <a:lstStyle/>
          <a:p>
            <a:pPr algn="l" indent="0" marL="0">
              <a:lnSpc>
                <a:spcPts val="5100"/>
              </a:lnSpc>
              <a:buNone/>
            </a:pPr>
            <a:r>
              <a:rPr lang="en-US" sz="4100" dirty="0">
                <a:solidFill>
                  <a:srgbClr val="F98AC7"/>
                </a:solidFill>
                <a:latin typeface="Lora" pitchFamily="34" charset="0"/>
                <a:ea typeface="Lora" pitchFamily="34" charset="-122"/>
                <a:cs typeface="Lora" pitchFamily="34" charset="-120"/>
              </a:rPr>
              <a:t>AI in Manufacturing</a:t>
            </a:r>
            <a:endParaRPr lang="en-US" sz="4100" dirty="0"/>
          </a:p>
        </p:txBody>
      </p:sp>
      <p:pic>
        <p:nvPicPr>
          <p:cNvPr id="3" name="Image 0" descr="preencoded.png">    </p:cNvPr>
          <p:cNvPicPr>
            <a:picLocks noChangeAspect="1"/>
          </p:cNvPicPr>
          <p:nvPr/>
        </p:nvPicPr>
        <p:blipFill>
          <a:blip r:embed="rId1"/>
          <a:stretch>
            <a:fillRect/>
          </a:stretch>
        </p:blipFill>
        <p:spPr>
          <a:xfrm>
            <a:off x="775930" y="1705213"/>
            <a:ext cx="6372939" cy="3938707"/>
          </a:xfrm>
          <a:prstGeom prst="rect">
            <a:avLst/>
          </a:prstGeom>
        </p:spPr>
      </p:pic>
      <p:sp>
        <p:nvSpPr>
          <p:cNvPr id="4" name="Text 1"/>
          <p:cNvSpPr/>
          <p:nvPr/>
        </p:nvSpPr>
        <p:spPr>
          <a:xfrm>
            <a:off x="775930" y="5920978"/>
            <a:ext cx="2865358" cy="325993"/>
          </a:xfrm>
          <a:prstGeom prst="rect">
            <a:avLst/>
          </a:prstGeom>
          <a:noFill/>
          <a:ln/>
        </p:spPr>
        <p:txBody>
          <a:bodyPr wrap="none" lIns="0" tIns="0" rIns="0" bIns="0" rtlCol="0" anchor="t"/>
          <a:lstStyle/>
          <a:p>
            <a:pPr algn="l" indent="0" marL="0">
              <a:lnSpc>
                <a:spcPts val="2550"/>
              </a:lnSpc>
              <a:buNone/>
            </a:pPr>
            <a:r>
              <a:rPr lang="en-US" sz="2050" dirty="0">
                <a:solidFill>
                  <a:srgbClr val="D6E5EF"/>
                </a:solidFill>
                <a:latin typeface="Lora" pitchFamily="34" charset="0"/>
                <a:ea typeface="Lora" pitchFamily="34" charset="-122"/>
                <a:cs typeface="Lora" pitchFamily="34" charset="-120"/>
              </a:rPr>
              <a:t>Predictive Maintenance</a:t>
            </a:r>
            <a:endParaRPr lang="en-US" sz="2050" dirty="0"/>
          </a:p>
        </p:txBody>
      </p:sp>
      <p:sp>
        <p:nvSpPr>
          <p:cNvPr id="5" name="Text 2"/>
          <p:cNvSpPr/>
          <p:nvPr/>
        </p:nvSpPr>
        <p:spPr>
          <a:xfrm>
            <a:off x="775930" y="6379964"/>
            <a:ext cx="6372939" cy="709374"/>
          </a:xfrm>
          <a:prstGeom prst="rect">
            <a:avLst/>
          </a:prstGeom>
          <a:noFill/>
          <a:ln/>
        </p:spPr>
        <p:txBody>
          <a:bodyPr wrap="square" lIns="0" tIns="0" rIns="0" bIns="0" rtlCol="0" anchor="t"/>
          <a:lstStyle/>
          <a:p>
            <a:pPr algn="l" indent="0" marL="0">
              <a:lnSpc>
                <a:spcPts val="2750"/>
              </a:lnSpc>
              <a:buNone/>
            </a:pPr>
            <a:r>
              <a:rPr lang="en-US" sz="1700" dirty="0">
                <a:solidFill>
                  <a:srgbClr val="D6E5EF"/>
                </a:solidFill>
                <a:latin typeface="Source Sans Pro" pitchFamily="34" charset="0"/>
                <a:ea typeface="Source Sans Pro" pitchFamily="34" charset="-122"/>
                <a:cs typeface="Source Sans Pro" pitchFamily="34" charset="-120"/>
              </a:rPr>
              <a:t>AI predicts equipment failures, cutting downtime by 40% and saving costs.</a:t>
            </a:r>
            <a:endParaRPr lang="en-US" sz="1700" dirty="0"/>
          </a:p>
        </p:txBody>
      </p:sp>
      <p:sp>
        <p:nvSpPr>
          <p:cNvPr id="6" name="Text 3"/>
          <p:cNvSpPr/>
          <p:nvPr/>
        </p:nvSpPr>
        <p:spPr>
          <a:xfrm>
            <a:off x="775930" y="7222331"/>
            <a:ext cx="6372939" cy="354687"/>
          </a:xfrm>
          <a:prstGeom prst="rect">
            <a:avLst/>
          </a:prstGeom>
          <a:noFill/>
          <a:ln/>
        </p:spPr>
        <p:txBody>
          <a:bodyPr wrap="none" lIns="0" tIns="0" rIns="0" bIns="0" rtlCol="0" anchor="t"/>
          <a:lstStyle/>
          <a:p>
            <a:pPr algn="l" indent="0" marL="0">
              <a:lnSpc>
                <a:spcPts val="2750"/>
              </a:lnSpc>
              <a:buNone/>
            </a:pPr>
            <a:r>
              <a:rPr lang="en-US" sz="1700" dirty="0">
                <a:solidFill>
                  <a:srgbClr val="D6E5EF"/>
                </a:solidFill>
                <a:latin typeface="Source Sans Pro" pitchFamily="34" charset="0"/>
                <a:ea typeface="Source Sans Pro" pitchFamily="34" charset="-122"/>
                <a:cs typeface="Source Sans Pro" pitchFamily="34" charset="-120"/>
              </a:rPr>
              <a:t>Keeps production lines running smoothly without surprises.</a:t>
            </a:r>
            <a:endParaRPr lang="en-US" sz="1700" dirty="0"/>
          </a:p>
        </p:txBody>
      </p:sp>
      <p:pic>
        <p:nvPicPr>
          <p:cNvPr id="7" name="Image 1" descr="preencoded.png">    </p:cNvPr>
          <p:cNvPicPr>
            <a:picLocks noChangeAspect="1"/>
          </p:cNvPicPr>
          <p:nvPr/>
        </p:nvPicPr>
        <p:blipFill>
          <a:blip r:embed="rId2"/>
          <a:stretch>
            <a:fillRect/>
          </a:stretch>
        </p:blipFill>
        <p:spPr>
          <a:xfrm>
            <a:off x="7481411" y="1705213"/>
            <a:ext cx="6373058" cy="3938826"/>
          </a:xfrm>
          <a:prstGeom prst="rect">
            <a:avLst/>
          </a:prstGeom>
        </p:spPr>
      </p:pic>
      <p:sp>
        <p:nvSpPr>
          <p:cNvPr id="8" name="Text 4"/>
          <p:cNvSpPr/>
          <p:nvPr/>
        </p:nvSpPr>
        <p:spPr>
          <a:xfrm>
            <a:off x="7481411" y="5921097"/>
            <a:ext cx="3621524" cy="325993"/>
          </a:xfrm>
          <a:prstGeom prst="rect">
            <a:avLst/>
          </a:prstGeom>
          <a:noFill/>
          <a:ln/>
        </p:spPr>
        <p:txBody>
          <a:bodyPr wrap="none" lIns="0" tIns="0" rIns="0" bIns="0" rtlCol="0" anchor="t"/>
          <a:lstStyle/>
          <a:p>
            <a:pPr algn="l" indent="0" marL="0">
              <a:lnSpc>
                <a:spcPts val="2550"/>
              </a:lnSpc>
              <a:buNone/>
            </a:pPr>
            <a:r>
              <a:rPr lang="en-US" sz="2050" dirty="0">
                <a:solidFill>
                  <a:srgbClr val="D6E5EF"/>
                </a:solidFill>
                <a:latin typeface="Lora" pitchFamily="34" charset="0"/>
                <a:ea typeface="Lora" pitchFamily="34" charset="-122"/>
                <a:cs typeface="Lora" pitchFamily="34" charset="-120"/>
              </a:rPr>
              <a:t>Quality Control &amp; Automation</a:t>
            </a:r>
            <a:endParaRPr lang="en-US" sz="2050" dirty="0"/>
          </a:p>
        </p:txBody>
      </p:sp>
      <p:sp>
        <p:nvSpPr>
          <p:cNvPr id="9" name="Text 5"/>
          <p:cNvSpPr/>
          <p:nvPr/>
        </p:nvSpPr>
        <p:spPr>
          <a:xfrm>
            <a:off x="7481411" y="6380083"/>
            <a:ext cx="6373058" cy="354687"/>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D6E5EF"/>
                </a:solidFill>
                <a:latin typeface="Source Sans Pro" pitchFamily="34" charset="0"/>
                <a:ea typeface="Source Sans Pro" pitchFamily="34" charset="-122"/>
                <a:cs typeface="Source Sans Pro" pitchFamily="34" charset="-120"/>
              </a:rPr>
              <a:t>AI reduces defects by 60% through precise inspections.</a:t>
            </a:r>
            <a:endParaRPr lang="en-US" sz="1700" dirty="0"/>
          </a:p>
        </p:txBody>
      </p:sp>
      <p:sp>
        <p:nvSpPr>
          <p:cNvPr id="10" name="Text 6"/>
          <p:cNvSpPr/>
          <p:nvPr/>
        </p:nvSpPr>
        <p:spPr>
          <a:xfrm>
            <a:off x="7481411" y="6812280"/>
            <a:ext cx="6373058" cy="709374"/>
          </a:xfrm>
          <a:prstGeom prst="rect">
            <a:avLst/>
          </a:prstGeom>
          <a:noFill/>
          <a:ln/>
        </p:spPr>
        <p:txBody>
          <a:bodyPr wrap="square" lIns="0" tIns="0" rIns="0" bIns="0" rtlCol="0" anchor="t"/>
          <a:lstStyle/>
          <a:p>
            <a:pPr algn="l" marL="342900" indent="-342900">
              <a:lnSpc>
                <a:spcPts val="2750"/>
              </a:lnSpc>
              <a:buSzPct val="100000"/>
              <a:buChar char="•"/>
            </a:pPr>
            <a:r>
              <a:rPr lang="en-US" sz="1700" dirty="0">
                <a:solidFill>
                  <a:srgbClr val="D6E5EF"/>
                </a:solidFill>
                <a:latin typeface="Source Sans Pro" pitchFamily="34" charset="0"/>
                <a:ea typeface="Source Sans Pro" pitchFamily="34" charset="-122"/>
                <a:cs typeface="Source Sans Pro" pitchFamily="34" charset="-120"/>
              </a:rPr>
              <a:t>Automation increases productivity and lowers labor costs by 25%.</a:t>
            </a:r>
            <a:endParaRPr lang="en-US" sz="1700" dirty="0"/>
          </a:p>
        </p:txBody>
      </p:sp>
      <p:sp>
        <p:nvSpPr>
          <p:cNvPr id="11" name="Text 7"/>
          <p:cNvSpPr/>
          <p:nvPr/>
        </p:nvSpPr>
        <p:spPr>
          <a:xfrm>
            <a:off x="7481411" y="7599164"/>
            <a:ext cx="6373058" cy="354687"/>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D6E5EF"/>
                </a:solidFill>
                <a:latin typeface="Source Sans Pro" pitchFamily="34" charset="0"/>
                <a:ea typeface="Source Sans Pro" pitchFamily="34" charset="-122"/>
                <a:cs typeface="Source Sans Pro" pitchFamily="34" charset="-120"/>
              </a:rPr>
              <a:t>Optimized supply chain allocation cuts expenses.</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2934"/>
          </a:xfrm>
          <a:prstGeom prst="rect">
            <a:avLst/>
          </a:prstGeom>
        </p:spPr>
      </p:pic>
      <p:sp>
        <p:nvSpPr>
          <p:cNvPr id="3" name="Text 0"/>
          <p:cNvSpPr/>
          <p:nvPr/>
        </p:nvSpPr>
        <p:spPr>
          <a:xfrm>
            <a:off x="6224826" y="580192"/>
            <a:ext cx="5210532" cy="620554"/>
          </a:xfrm>
          <a:prstGeom prst="rect">
            <a:avLst/>
          </a:prstGeom>
          <a:noFill/>
          <a:ln/>
        </p:spPr>
        <p:txBody>
          <a:bodyPr wrap="none" lIns="0" tIns="0" rIns="0" bIns="0" rtlCol="0" anchor="t"/>
          <a:lstStyle/>
          <a:p>
            <a:pPr algn="l" indent="0" marL="0">
              <a:lnSpc>
                <a:spcPts val="4850"/>
              </a:lnSpc>
              <a:buNone/>
            </a:pPr>
            <a:r>
              <a:rPr lang="en-US" sz="3900" dirty="0">
                <a:solidFill>
                  <a:srgbClr val="F98AC7"/>
                </a:solidFill>
                <a:latin typeface="Lora" pitchFamily="34" charset="0"/>
                <a:ea typeface="Lora" pitchFamily="34" charset="-122"/>
                <a:cs typeface="Lora" pitchFamily="34" charset="-120"/>
              </a:rPr>
              <a:t>Ethical Considerations</a:t>
            </a:r>
            <a:endParaRPr lang="en-US" sz="3900" dirty="0"/>
          </a:p>
        </p:txBody>
      </p:sp>
      <p:pic>
        <p:nvPicPr>
          <p:cNvPr id="4" name="Image 1" descr="preencoded.png">    </p:cNvPr>
          <p:cNvPicPr>
            <a:picLocks noChangeAspect="1"/>
          </p:cNvPicPr>
          <p:nvPr/>
        </p:nvPicPr>
        <p:blipFill>
          <a:blip r:embed="rId2"/>
          <a:stretch>
            <a:fillRect/>
          </a:stretch>
        </p:blipFill>
        <p:spPr>
          <a:xfrm>
            <a:off x="6224826" y="1517213"/>
            <a:ext cx="1054894" cy="1533882"/>
          </a:xfrm>
          <a:prstGeom prst="rect">
            <a:avLst/>
          </a:prstGeom>
        </p:spPr>
      </p:pic>
      <p:sp>
        <p:nvSpPr>
          <p:cNvPr id="5" name="Text 1"/>
          <p:cNvSpPr/>
          <p:nvPr/>
        </p:nvSpPr>
        <p:spPr>
          <a:xfrm>
            <a:off x="7596187" y="1728192"/>
            <a:ext cx="2482334" cy="310277"/>
          </a:xfrm>
          <a:prstGeom prst="rect">
            <a:avLst/>
          </a:prstGeom>
          <a:noFill/>
          <a:ln/>
        </p:spPr>
        <p:txBody>
          <a:bodyPr wrap="none" lIns="0" tIns="0" rIns="0" bIns="0" rtlCol="0" anchor="t"/>
          <a:lstStyle/>
          <a:p>
            <a:pPr algn="l" indent="0" marL="0">
              <a:lnSpc>
                <a:spcPts val="2400"/>
              </a:lnSpc>
              <a:buNone/>
            </a:pPr>
            <a:r>
              <a:rPr lang="en-US" sz="1950" dirty="0">
                <a:solidFill>
                  <a:srgbClr val="D6E5EF"/>
                </a:solidFill>
                <a:latin typeface="Lora" pitchFamily="34" charset="0"/>
                <a:ea typeface="Lora" pitchFamily="34" charset="-122"/>
                <a:cs typeface="Lora" pitchFamily="34" charset="-120"/>
              </a:rPr>
              <a:t>Bias in AI Algorithms</a:t>
            </a:r>
            <a:endParaRPr lang="en-US" sz="1950" dirty="0"/>
          </a:p>
        </p:txBody>
      </p:sp>
      <p:sp>
        <p:nvSpPr>
          <p:cNvPr id="6" name="Text 2"/>
          <p:cNvSpPr/>
          <p:nvPr/>
        </p:nvSpPr>
        <p:spPr>
          <a:xfrm>
            <a:off x="7596187" y="2165033"/>
            <a:ext cx="6295787" cy="675084"/>
          </a:xfrm>
          <a:prstGeom prst="rect">
            <a:avLst/>
          </a:prstGeom>
          <a:noFill/>
          <a:ln/>
        </p:spPr>
        <p:txBody>
          <a:bodyPr wrap="square" lIns="0" tIns="0" rIns="0" bIns="0" rtlCol="0" anchor="t"/>
          <a:lstStyle/>
          <a:p>
            <a:pPr algn="l" indent="0" marL="0">
              <a:lnSpc>
                <a:spcPts val="2650"/>
              </a:lnSpc>
              <a:buNone/>
            </a:pPr>
            <a:r>
              <a:rPr lang="en-US" sz="1650" dirty="0">
                <a:solidFill>
                  <a:srgbClr val="D6E5EF"/>
                </a:solidFill>
                <a:latin typeface="Source Sans Pro" pitchFamily="34" charset="0"/>
                <a:ea typeface="Source Sans Pro" pitchFamily="34" charset="-122"/>
                <a:cs typeface="Source Sans Pro" pitchFamily="34" charset="-120"/>
              </a:rPr>
              <a:t>Addressing potential biases to prevent unfair or discriminatory outcomes in AI decision-making.</a:t>
            </a:r>
            <a:endParaRPr lang="en-US" sz="1650" dirty="0"/>
          </a:p>
        </p:txBody>
      </p:sp>
      <p:pic>
        <p:nvPicPr>
          <p:cNvPr id="7" name="Image 2" descr="preencoded.png">    </p:cNvPr>
          <p:cNvPicPr>
            <a:picLocks noChangeAspect="1"/>
          </p:cNvPicPr>
          <p:nvPr/>
        </p:nvPicPr>
        <p:blipFill>
          <a:blip r:embed="rId3"/>
          <a:stretch>
            <a:fillRect/>
          </a:stretch>
        </p:blipFill>
        <p:spPr>
          <a:xfrm>
            <a:off x="6224826" y="3051096"/>
            <a:ext cx="1054894" cy="1533882"/>
          </a:xfrm>
          <a:prstGeom prst="rect">
            <a:avLst/>
          </a:prstGeom>
        </p:spPr>
      </p:pic>
      <p:sp>
        <p:nvSpPr>
          <p:cNvPr id="8" name="Text 3"/>
          <p:cNvSpPr/>
          <p:nvPr/>
        </p:nvSpPr>
        <p:spPr>
          <a:xfrm>
            <a:off x="7596187" y="3262074"/>
            <a:ext cx="2482334" cy="310277"/>
          </a:xfrm>
          <a:prstGeom prst="rect">
            <a:avLst/>
          </a:prstGeom>
          <a:noFill/>
          <a:ln/>
        </p:spPr>
        <p:txBody>
          <a:bodyPr wrap="none" lIns="0" tIns="0" rIns="0" bIns="0" rtlCol="0" anchor="t"/>
          <a:lstStyle/>
          <a:p>
            <a:pPr algn="l" indent="0" marL="0">
              <a:lnSpc>
                <a:spcPts val="2400"/>
              </a:lnSpc>
              <a:buNone/>
            </a:pPr>
            <a:r>
              <a:rPr lang="en-US" sz="1950" dirty="0">
                <a:solidFill>
                  <a:srgbClr val="D6E5EF"/>
                </a:solidFill>
                <a:latin typeface="Lora" pitchFamily="34" charset="0"/>
                <a:ea typeface="Lora" pitchFamily="34" charset="-122"/>
                <a:cs typeface="Lora" pitchFamily="34" charset="-120"/>
              </a:rPr>
              <a:t>Job Displacement</a:t>
            </a:r>
            <a:endParaRPr lang="en-US" sz="1950" dirty="0"/>
          </a:p>
        </p:txBody>
      </p:sp>
      <p:sp>
        <p:nvSpPr>
          <p:cNvPr id="9" name="Text 4"/>
          <p:cNvSpPr/>
          <p:nvPr/>
        </p:nvSpPr>
        <p:spPr>
          <a:xfrm>
            <a:off x="7596187" y="3698915"/>
            <a:ext cx="6295787" cy="675084"/>
          </a:xfrm>
          <a:prstGeom prst="rect">
            <a:avLst/>
          </a:prstGeom>
          <a:noFill/>
          <a:ln/>
        </p:spPr>
        <p:txBody>
          <a:bodyPr wrap="square" lIns="0" tIns="0" rIns="0" bIns="0" rtlCol="0" anchor="t"/>
          <a:lstStyle/>
          <a:p>
            <a:pPr algn="l" indent="0" marL="0">
              <a:lnSpc>
                <a:spcPts val="2650"/>
              </a:lnSpc>
              <a:buNone/>
            </a:pPr>
            <a:r>
              <a:rPr lang="en-US" sz="1650" dirty="0">
                <a:solidFill>
                  <a:srgbClr val="D6E5EF"/>
                </a:solidFill>
                <a:latin typeface="Source Sans Pro" pitchFamily="34" charset="0"/>
                <a:ea typeface="Source Sans Pro" pitchFamily="34" charset="-122"/>
                <a:cs typeface="Source Sans Pro" pitchFamily="34" charset="-120"/>
              </a:rPr>
              <a:t>Managing workforce impact by reskilling and creating new job opportunities aligned with AI advancements.</a:t>
            </a:r>
            <a:endParaRPr lang="en-US" sz="1650" dirty="0"/>
          </a:p>
        </p:txBody>
      </p:sp>
      <p:pic>
        <p:nvPicPr>
          <p:cNvPr id="10" name="Image 3" descr="preencoded.png">    </p:cNvPr>
          <p:cNvPicPr>
            <a:picLocks noChangeAspect="1"/>
          </p:cNvPicPr>
          <p:nvPr/>
        </p:nvPicPr>
        <p:blipFill>
          <a:blip r:embed="rId4"/>
          <a:stretch>
            <a:fillRect/>
          </a:stretch>
        </p:blipFill>
        <p:spPr>
          <a:xfrm>
            <a:off x="6224826" y="4584978"/>
            <a:ext cx="1054894" cy="1533882"/>
          </a:xfrm>
          <a:prstGeom prst="rect">
            <a:avLst/>
          </a:prstGeom>
        </p:spPr>
      </p:pic>
      <p:sp>
        <p:nvSpPr>
          <p:cNvPr id="11" name="Text 5"/>
          <p:cNvSpPr/>
          <p:nvPr/>
        </p:nvSpPr>
        <p:spPr>
          <a:xfrm>
            <a:off x="7596187" y="4795957"/>
            <a:ext cx="2482334" cy="310277"/>
          </a:xfrm>
          <a:prstGeom prst="rect">
            <a:avLst/>
          </a:prstGeom>
          <a:noFill/>
          <a:ln/>
        </p:spPr>
        <p:txBody>
          <a:bodyPr wrap="none" lIns="0" tIns="0" rIns="0" bIns="0" rtlCol="0" anchor="t"/>
          <a:lstStyle/>
          <a:p>
            <a:pPr algn="l" indent="0" marL="0">
              <a:lnSpc>
                <a:spcPts val="2400"/>
              </a:lnSpc>
              <a:buNone/>
            </a:pPr>
            <a:r>
              <a:rPr lang="en-US" sz="1950" dirty="0">
                <a:solidFill>
                  <a:srgbClr val="D6E5EF"/>
                </a:solidFill>
                <a:latin typeface="Lora" pitchFamily="34" charset="0"/>
                <a:ea typeface="Lora" pitchFamily="34" charset="-122"/>
                <a:cs typeface="Lora" pitchFamily="34" charset="-120"/>
              </a:rPr>
              <a:t>Privacy Concerns</a:t>
            </a:r>
            <a:endParaRPr lang="en-US" sz="1950" dirty="0"/>
          </a:p>
        </p:txBody>
      </p:sp>
      <p:sp>
        <p:nvSpPr>
          <p:cNvPr id="12" name="Text 6"/>
          <p:cNvSpPr/>
          <p:nvPr/>
        </p:nvSpPr>
        <p:spPr>
          <a:xfrm>
            <a:off x="7596187" y="5232797"/>
            <a:ext cx="6295787" cy="675084"/>
          </a:xfrm>
          <a:prstGeom prst="rect">
            <a:avLst/>
          </a:prstGeom>
          <a:noFill/>
          <a:ln/>
        </p:spPr>
        <p:txBody>
          <a:bodyPr wrap="square" lIns="0" tIns="0" rIns="0" bIns="0" rtlCol="0" anchor="t"/>
          <a:lstStyle/>
          <a:p>
            <a:pPr algn="l" indent="0" marL="0">
              <a:lnSpc>
                <a:spcPts val="2650"/>
              </a:lnSpc>
              <a:buNone/>
            </a:pPr>
            <a:r>
              <a:rPr lang="en-US" sz="1650" dirty="0">
                <a:solidFill>
                  <a:srgbClr val="D6E5EF"/>
                </a:solidFill>
                <a:latin typeface="Source Sans Pro" pitchFamily="34" charset="0"/>
                <a:ea typeface="Source Sans Pro" pitchFamily="34" charset="-122"/>
                <a:cs typeface="Source Sans Pro" pitchFamily="34" charset="-120"/>
              </a:rPr>
              <a:t>Ensuring personal data protection and responsible use to maintain user trust.</a:t>
            </a:r>
            <a:endParaRPr lang="en-US" sz="1650" dirty="0"/>
          </a:p>
        </p:txBody>
      </p:sp>
      <p:pic>
        <p:nvPicPr>
          <p:cNvPr id="13" name="Image 4" descr="preencoded.png">    </p:cNvPr>
          <p:cNvPicPr>
            <a:picLocks noChangeAspect="1"/>
          </p:cNvPicPr>
          <p:nvPr/>
        </p:nvPicPr>
        <p:blipFill>
          <a:blip r:embed="rId5"/>
          <a:stretch>
            <a:fillRect/>
          </a:stretch>
        </p:blipFill>
        <p:spPr>
          <a:xfrm>
            <a:off x="6224826" y="6118860"/>
            <a:ext cx="1054894" cy="1533882"/>
          </a:xfrm>
          <a:prstGeom prst="rect">
            <a:avLst/>
          </a:prstGeom>
        </p:spPr>
      </p:pic>
      <p:sp>
        <p:nvSpPr>
          <p:cNvPr id="14" name="Text 7"/>
          <p:cNvSpPr/>
          <p:nvPr/>
        </p:nvSpPr>
        <p:spPr>
          <a:xfrm>
            <a:off x="7596187" y="6329839"/>
            <a:ext cx="3551515" cy="310277"/>
          </a:xfrm>
          <a:prstGeom prst="rect">
            <a:avLst/>
          </a:prstGeom>
          <a:noFill/>
          <a:ln/>
        </p:spPr>
        <p:txBody>
          <a:bodyPr wrap="none" lIns="0" tIns="0" rIns="0" bIns="0" rtlCol="0" anchor="t"/>
          <a:lstStyle/>
          <a:p>
            <a:pPr algn="l" indent="0" marL="0">
              <a:lnSpc>
                <a:spcPts val="2400"/>
              </a:lnSpc>
              <a:buNone/>
            </a:pPr>
            <a:r>
              <a:rPr lang="en-US" sz="1950" dirty="0">
                <a:solidFill>
                  <a:srgbClr val="D6E5EF"/>
                </a:solidFill>
                <a:latin typeface="Lora" pitchFamily="34" charset="0"/>
                <a:ea typeface="Lora" pitchFamily="34" charset="-122"/>
                <a:cs typeface="Lora" pitchFamily="34" charset="-120"/>
              </a:rPr>
              <a:t>Transparency &amp; Accountability</a:t>
            </a:r>
            <a:endParaRPr lang="en-US" sz="1950" dirty="0"/>
          </a:p>
        </p:txBody>
      </p:sp>
      <p:sp>
        <p:nvSpPr>
          <p:cNvPr id="15" name="Text 8"/>
          <p:cNvSpPr/>
          <p:nvPr/>
        </p:nvSpPr>
        <p:spPr>
          <a:xfrm>
            <a:off x="7596187" y="6766679"/>
            <a:ext cx="6295787" cy="675084"/>
          </a:xfrm>
          <a:prstGeom prst="rect">
            <a:avLst/>
          </a:prstGeom>
          <a:noFill/>
          <a:ln/>
        </p:spPr>
        <p:txBody>
          <a:bodyPr wrap="square" lIns="0" tIns="0" rIns="0" bIns="0" rtlCol="0" anchor="t"/>
          <a:lstStyle/>
          <a:p>
            <a:pPr algn="l" indent="0" marL="0">
              <a:lnSpc>
                <a:spcPts val="2650"/>
              </a:lnSpc>
              <a:buNone/>
            </a:pPr>
            <a:r>
              <a:rPr lang="en-US" sz="1650" dirty="0">
                <a:solidFill>
                  <a:srgbClr val="D6E5EF"/>
                </a:solidFill>
                <a:latin typeface="Source Sans Pro" pitchFamily="34" charset="0"/>
                <a:ea typeface="Source Sans Pro" pitchFamily="34" charset="-122"/>
                <a:cs typeface="Source Sans Pro" pitchFamily="34" charset="-120"/>
              </a:rPr>
              <a:t>Developing explainable AI models to build trust and facilitate responsible governance.</a:t>
            </a:r>
            <a:endParaRPr lang="en-US" sz="1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85443" y="852607"/>
            <a:ext cx="5794772" cy="576024"/>
          </a:xfrm>
          <a:prstGeom prst="rect">
            <a:avLst/>
          </a:prstGeom>
          <a:noFill/>
          <a:ln/>
        </p:spPr>
        <p:txBody>
          <a:bodyPr wrap="none" lIns="0" tIns="0" rIns="0" bIns="0" rtlCol="0" anchor="t"/>
          <a:lstStyle/>
          <a:p>
            <a:pPr algn="l" indent="0" marL="0">
              <a:lnSpc>
                <a:spcPts val="4500"/>
              </a:lnSpc>
              <a:buNone/>
            </a:pPr>
            <a:r>
              <a:rPr lang="en-US" sz="3600" dirty="0">
                <a:solidFill>
                  <a:srgbClr val="F98AC7"/>
                </a:solidFill>
                <a:latin typeface="Lora" pitchFamily="34" charset="0"/>
                <a:ea typeface="Lora" pitchFamily="34" charset="-122"/>
                <a:cs typeface="Lora" pitchFamily="34" charset="-120"/>
              </a:rPr>
              <a:t>Challenges and Limitations</a:t>
            </a:r>
            <a:endParaRPr lang="en-US" sz="3600" dirty="0"/>
          </a:p>
        </p:txBody>
      </p:sp>
      <p:sp>
        <p:nvSpPr>
          <p:cNvPr id="4" name="Shape 1"/>
          <p:cNvSpPr/>
          <p:nvPr/>
        </p:nvSpPr>
        <p:spPr>
          <a:xfrm>
            <a:off x="685443" y="1722358"/>
            <a:ext cx="7773114" cy="1423511"/>
          </a:xfrm>
          <a:prstGeom prst="roundRect">
            <a:avLst>
              <a:gd name="adj" fmla="val 2064"/>
            </a:avLst>
          </a:prstGeom>
          <a:solidFill>
            <a:srgbClr val="444752"/>
          </a:solidFill>
          <a:ln/>
        </p:spPr>
      </p:sp>
      <p:sp>
        <p:nvSpPr>
          <p:cNvPr id="5" name="Text 2"/>
          <p:cNvSpPr/>
          <p:nvPr/>
        </p:nvSpPr>
        <p:spPr>
          <a:xfrm>
            <a:off x="881182" y="1918097"/>
            <a:ext cx="2304098" cy="287893"/>
          </a:xfrm>
          <a:prstGeom prst="rect">
            <a:avLst/>
          </a:prstGeom>
          <a:noFill/>
          <a:ln/>
        </p:spPr>
        <p:txBody>
          <a:bodyPr wrap="none" lIns="0" tIns="0" rIns="0" bIns="0" rtlCol="0" anchor="t"/>
          <a:lstStyle/>
          <a:p>
            <a:pPr algn="l" indent="0" marL="0">
              <a:lnSpc>
                <a:spcPts val="2250"/>
              </a:lnSpc>
              <a:buNone/>
            </a:pPr>
            <a:r>
              <a:rPr lang="en-US" sz="1800" dirty="0">
                <a:solidFill>
                  <a:srgbClr val="D6E5EF"/>
                </a:solidFill>
                <a:latin typeface="Lora" pitchFamily="34" charset="0"/>
                <a:ea typeface="Lora" pitchFamily="34" charset="-122"/>
                <a:cs typeface="Lora" pitchFamily="34" charset="-120"/>
              </a:rPr>
              <a:t>Data Dependency</a:t>
            </a:r>
            <a:endParaRPr lang="en-US" sz="1800" dirty="0"/>
          </a:p>
        </p:txBody>
      </p:sp>
      <p:sp>
        <p:nvSpPr>
          <p:cNvPr id="6" name="Text 3"/>
          <p:cNvSpPr/>
          <p:nvPr/>
        </p:nvSpPr>
        <p:spPr>
          <a:xfrm>
            <a:off x="881182" y="2323386"/>
            <a:ext cx="7381637" cy="626745"/>
          </a:xfrm>
          <a:prstGeom prst="rect">
            <a:avLst/>
          </a:prstGeom>
          <a:noFill/>
          <a:ln/>
        </p:spPr>
        <p:txBody>
          <a:bodyPr wrap="square" lIns="0" tIns="0" rIns="0" bIns="0" rtlCol="0" anchor="t"/>
          <a:lstStyle/>
          <a:p>
            <a:pPr algn="l" indent="0" marL="0">
              <a:lnSpc>
                <a:spcPts val="2450"/>
              </a:lnSpc>
              <a:buNone/>
            </a:pPr>
            <a:r>
              <a:rPr lang="en-US" sz="1500" dirty="0">
                <a:solidFill>
                  <a:srgbClr val="D6E5EF"/>
                </a:solidFill>
                <a:latin typeface="Source Sans Pro" pitchFamily="34" charset="0"/>
                <a:ea typeface="Source Sans Pro" pitchFamily="34" charset="-122"/>
                <a:cs typeface="Source Sans Pro" pitchFamily="34" charset="-120"/>
              </a:rPr>
              <a:t>AI requires vast amounts of high-quality data to train effective models, which can be a bottleneck.</a:t>
            </a:r>
            <a:endParaRPr lang="en-US" sz="1500" dirty="0"/>
          </a:p>
        </p:txBody>
      </p:sp>
      <p:sp>
        <p:nvSpPr>
          <p:cNvPr id="7" name="Shape 4"/>
          <p:cNvSpPr/>
          <p:nvPr/>
        </p:nvSpPr>
        <p:spPr>
          <a:xfrm>
            <a:off x="685443" y="3341608"/>
            <a:ext cx="7773114" cy="1423511"/>
          </a:xfrm>
          <a:prstGeom prst="roundRect">
            <a:avLst>
              <a:gd name="adj" fmla="val 2064"/>
            </a:avLst>
          </a:prstGeom>
          <a:solidFill>
            <a:srgbClr val="444752"/>
          </a:solidFill>
          <a:ln/>
        </p:spPr>
      </p:sp>
      <p:sp>
        <p:nvSpPr>
          <p:cNvPr id="8" name="Text 5"/>
          <p:cNvSpPr/>
          <p:nvPr/>
        </p:nvSpPr>
        <p:spPr>
          <a:xfrm>
            <a:off x="881182" y="3537347"/>
            <a:ext cx="2750582" cy="287893"/>
          </a:xfrm>
          <a:prstGeom prst="rect">
            <a:avLst/>
          </a:prstGeom>
          <a:noFill/>
          <a:ln/>
        </p:spPr>
        <p:txBody>
          <a:bodyPr wrap="none" lIns="0" tIns="0" rIns="0" bIns="0" rtlCol="0" anchor="t"/>
          <a:lstStyle/>
          <a:p>
            <a:pPr algn="l" indent="0" marL="0">
              <a:lnSpc>
                <a:spcPts val="2250"/>
              </a:lnSpc>
              <a:buNone/>
            </a:pPr>
            <a:r>
              <a:rPr lang="en-US" sz="1800" dirty="0">
                <a:solidFill>
                  <a:srgbClr val="D6E5EF"/>
                </a:solidFill>
                <a:latin typeface="Lora" pitchFamily="34" charset="0"/>
                <a:ea typeface="Lora" pitchFamily="34" charset="-122"/>
                <a:cs typeface="Lora" pitchFamily="34" charset="-120"/>
              </a:rPr>
              <a:t>Computational Resources</a:t>
            </a:r>
            <a:endParaRPr lang="en-US" sz="1800" dirty="0"/>
          </a:p>
        </p:txBody>
      </p:sp>
      <p:sp>
        <p:nvSpPr>
          <p:cNvPr id="9" name="Text 6"/>
          <p:cNvSpPr/>
          <p:nvPr/>
        </p:nvSpPr>
        <p:spPr>
          <a:xfrm>
            <a:off x="881182" y="3942636"/>
            <a:ext cx="7381637" cy="626745"/>
          </a:xfrm>
          <a:prstGeom prst="rect">
            <a:avLst/>
          </a:prstGeom>
          <a:noFill/>
          <a:ln/>
        </p:spPr>
        <p:txBody>
          <a:bodyPr wrap="square" lIns="0" tIns="0" rIns="0" bIns="0" rtlCol="0" anchor="t"/>
          <a:lstStyle/>
          <a:p>
            <a:pPr algn="l" indent="0" marL="0">
              <a:lnSpc>
                <a:spcPts val="2450"/>
              </a:lnSpc>
              <a:buNone/>
            </a:pPr>
            <a:r>
              <a:rPr lang="en-US" sz="1500" dirty="0">
                <a:solidFill>
                  <a:srgbClr val="D6E5EF"/>
                </a:solidFill>
                <a:latin typeface="Source Sans Pro" pitchFamily="34" charset="0"/>
                <a:ea typeface="Source Sans Pro" pitchFamily="34" charset="-122"/>
                <a:cs typeface="Source Sans Pro" pitchFamily="34" charset="-120"/>
              </a:rPr>
              <a:t>Training deep learning models demands significant computing power and energy consumption.</a:t>
            </a:r>
            <a:endParaRPr lang="en-US" sz="1500" dirty="0"/>
          </a:p>
        </p:txBody>
      </p:sp>
      <p:sp>
        <p:nvSpPr>
          <p:cNvPr id="10" name="Shape 7"/>
          <p:cNvSpPr/>
          <p:nvPr/>
        </p:nvSpPr>
        <p:spPr>
          <a:xfrm>
            <a:off x="685443" y="4960858"/>
            <a:ext cx="7773114" cy="1110139"/>
          </a:xfrm>
          <a:prstGeom prst="roundRect">
            <a:avLst>
              <a:gd name="adj" fmla="val 2646"/>
            </a:avLst>
          </a:prstGeom>
          <a:solidFill>
            <a:srgbClr val="444752"/>
          </a:solidFill>
          <a:ln/>
        </p:spPr>
      </p:sp>
      <p:sp>
        <p:nvSpPr>
          <p:cNvPr id="11" name="Text 8"/>
          <p:cNvSpPr/>
          <p:nvPr/>
        </p:nvSpPr>
        <p:spPr>
          <a:xfrm>
            <a:off x="881182" y="5156597"/>
            <a:ext cx="2469952" cy="287893"/>
          </a:xfrm>
          <a:prstGeom prst="rect">
            <a:avLst/>
          </a:prstGeom>
          <a:noFill/>
          <a:ln/>
        </p:spPr>
        <p:txBody>
          <a:bodyPr wrap="none" lIns="0" tIns="0" rIns="0" bIns="0" rtlCol="0" anchor="t"/>
          <a:lstStyle/>
          <a:p>
            <a:pPr algn="l" indent="0" marL="0">
              <a:lnSpc>
                <a:spcPts val="2250"/>
              </a:lnSpc>
              <a:buNone/>
            </a:pPr>
            <a:r>
              <a:rPr lang="en-US" sz="1800" dirty="0">
                <a:solidFill>
                  <a:srgbClr val="D6E5EF"/>
                </a:solidFill>
                <a:latin typeface="Lora" pitchFamily="34" charset="0"/>
                <a:ea typeface="Lora" pitchFamily="34" charset="-122"/>
                <a:cs typeface="Lora" pitchFamily="34" charset="-120"/>
              </a:rPr>
              <a:t>Lack of Interpretability</a:t>
            </a:r>
            <a:endParaRPr lang="en-US" sz="1800" dirty="0"/>
          </a:p>
        </p:txBody>
      </p:sp>
      <p:sp>
        <p:nvSpPr>
          <p:cNvPr id="12" name="Text 9"/>
          <p:cNvSpPr/>
          <p:nvPr/>
        </p:nvSpPr>
        <p:spPr>
          <a:xfrm>
            <a:off x="881182" y="5561886"/>
            <a:ext cx="7381637" cy="313373"/>
          </a:xfrm>
          <a:prstGeom prst="rect">
            <a:avLst/>
          </a:prstGeom>
          <a:noFill/>
          <a:ln/>
        </p:spPr>
        <p:txBody>
          <a:bodyPr wrap="none" lIns="0" tIns="0" rIns="0" bIns="0" rtlCol="0" anchor="t"/>
          <a:lstStyle/>
          <a:p>
            <a:pPr algn="l" indent="0" marL="0">
              <a:lnSpc>
                <a:spcPts val="2450"/>
              </a:lnSpc>
              <a:buNone/>
            </a:pPr>
            <a:r>
              <a:rPr lang="en-US" sz="1500" dirty="0">
                <a:solidFill>
                  <a:srgbClr val="D6E5EF"/>
                </a:solidFill>
                <a:latin typeface="Source Sans Pro" pitchFamily="34" charset="0"/>
                <a:ea typeface="Source Sans Pro" pitchFamily="34" charset="-122"/>
                <a:cs typeface="Source Sans Pro" pitchFamily="34" charset="-120"/>
              </a:rPr>
              <a:t>Understanding AI decision processes remains challenging, raising concerns about trust.</a:t>
            </a:r>
            <a:endParaRPr lang="en-US" sz="1500" dirty="0"/>
          </a:p>
        </p:txBody>
      </p:sp>
      <p:sp>
        <p:nvSpPr>
          <p:cNvPr id="13" name="Shape 10"/>
          <p:cNvSpPr/>
          <p:nvPr/>
        </p:nvSpPr>
        <p:spPr>
          <a:xfrm>
            <a:off x="685443" y="6266736"/>
            <a:ext cx="7773114" cy="1110139"/>
          </a:xfrm>
          <a:prstGeom prst="roundRect">
            <a:avLst>
              <a:gd name="adj" fmla="val 2646"/>
            </a:avLst>
          </a:prstGeom>
          <a:solidFill>
            <a:srgbClr val="444752"/>
          </a:solidFill>
          <a:ln/>
        </p:spPr>
      </p:sp>
      <p:sp>
        <p:nvSpPr>
          <p:cNvPr id="14" name="Text 11"/>
          <p:cNvSpPr/>
          <p:nvPr/>
        </p:nvSpPr>
        <p:spPr>
          <a:xfrm>
            <a:off x="881182" y="6462474"/>
            <a:ext cx="2497574" cy="287893"/>
          </a:xfrm>
          <a:prstGeom prst="rect">
            <a:avLst/>
          </a:prstGeom>
          <a:noFill/>
          <a:ln/>
        </p:spPr>
        <p:txBody>
          <a:bodyPr wrap="none" lIns="0" tIns="0" rIns="0" bIns="0" rtlCol="0" anchor="t"/>
          <a:lstStyle/>
          <a:p>
            <a:pPr algn="l" indent="0" marL="0">
              <a:lnSpc>
                <a:spcPts val="2250"/>
              </a:lnSpc>
              <a:buNone/>
            </a:pPr>
            <a:r>
              <a:rPr lang="en-US" sz="1800" dirty="0">
                <a:solidFill>
                  <a:srgbClr val="D6E5EF"/>
                </a:solidFill>
                <a:latin typeface="Lora" pitchFamily="34" charset="0"/>
                <a:ea typeface="Lora" pitchFamily="34" charset="-122"/>
                <a:cs typeface="Lora" pitchFamily="34" charset="-120"/>
              </a:rPr>
              <a:t>Security Vulnerabilities</a:t>
            </a:r>
            <a:endParaRPr lang="en-US" sz="1800" dirty="0"/>
          </a:p>
        </p:txBody>
      </p:sp>
      <p:sp>
        <p:nvSpPr>
          <p:cNvPr id="15" name="Text 12"/>
          <p:cNvSpPr/>
          <p:nvPr/>
        </p:nvSpPr>
        <p:spPr>
          <a:xfrm>
            <a:off x="881182" y="6867763"/>
            <a:ext cx="7381637" cy="313373"/>
          </a:xfrm>
          <a:prstGeom prst="rect">
            <a:avLst/>
          </a:prstGeom>
          <a:noFill/>
          <a:ln/>
        </p:spPr>
        <p:txBody>
          <a:bodyPr wrap="none" lIns="0" tIns="0" rIns="0" bIns="0" rtlCol="0" anchor="t"/>
          <a:lstStyle/>
          <a:p>
            <a:pPr algn="l" indent="0" marL="0">
              <a:lnSpc>
                <a:spcPts val="2450"/>
              </a:lnSpc>
              <a:buNone/>
            </a:pPr>
            <a:r>
              <a:rPr lang="en-US" sz="1500" dirty="0">
                <a:solidFill>
                  <a:srgbClr val="D6E5EF"/>
                </a:solidFill>
                <a:latin typeface="Source Sans Pro" pitchFamily="34" charset="0"/>
                <a:ea typeface="Source Sans Pro" pitchFamily="34" charset="-122"/>
                <a:cs typeface="Source Sans Pro" pitchFamily="34" charset="-120"/>
              </a:rPr>
              <a:t>AI systems must be safeguarded against cyberattacks that could exploit weaknesses.</a:t>
            </a:r>
            <a:endParaRPr lang="en-US" sz="15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37724" y="1256348"/>
            <a:ext cx="5632490" cy="704017"/>
          </a:xfrm>
          <a:prstGeom prst="rect">
            <a:avLst/>
          </a:prstGeom>
          <a:noFill/>
          <a:ln/>
        </p:spPr>
        <p:txBody>
          <a:bodyPr wrap="none" lIns="0" tIns="0" rIns="0" bIns="0" rtlCol="0" anchor="t"/>
          <a:lstStyle/>
          <a:p>
            <a:pPr algn="l" indent="0" marL="0">
              <a:lnSpc>
                <a:spcPts val="5500"/>
              </a:lnSpc>
              <a:buNone/>
            </a:pPr>
            <a:r>
              <a:rPr lang="en-US" sz="4400" dirty="0">
                <a:solidFill>
                  <a:srgbClr val="F98AC7"/>
                </a:solidFill>
                <a:latin typeface="Lora" pitchFamily="34" charset="0"/>
                <a:ea typeface="Lora" pitchFamily="34" charset="-122"/>
                <a:cs typeface="Lora" pitchFamily="34" charset="-120"/>
              </a:rPr>
              <a:t>The Future of AI</a:t>
            </a:r>
            <a:endParaRPr lang="en-US" sz="4400" dirty="0"/>
          </a:p>
        </p:txBody>
      </p:sp>
      <p:sp>
        <p:nvSpPr>
          <p:cNvPr id="3" name="Text 1"/>
          <p:cNvSpPr/>
          <p:nvPr/>
        </p:nvSpPr>
        <p:spPr>
          <a:xfrm>
            <a:off x="1872972" y="2564844"/>
            <a:ext cx="2816185" cy="351949"/>
          </a:xfrm>
          <a:prstGeom prst="rect">
            <a:avLst/>
          </a:prstGeom>
          <a:noFill/>
          <a:ln/>
        </p:spPr>
        <p:txBody>
          <a:bodyPr wrap="none" lIns="0" tIns="0" rIns="0" bIns="0" rtlCol="0" anchor="t"/>
          <a:lstStyle/>
          <a:p>
            <a:pPr algn="r" indent="0" marL="0">
              <a:lnSpc>
                <a:spcPts val="2750"/>
              </a:lnSpc>
              <a:buNone/>
            </a:pPr>
            <a:r>
              <a:rPr lang="en-US" sz="2200" dirty="0">
                <a:solidFill>
                  <a:srgbClr val="D6E5EF"/>
                </a:solidFill>
                <a:latin typeface="Lora" pitchFamily="34" charset="0"/>
                <a:ea typeface="Lora" pitchFamily="34" charset="-122"/>
                <a:cs typeface="Lora" pitchFamily="34" charset="-120"/>
              </a:rPr>
              <a:t>Rapid Adoption</a:t>
            </a:r>
            <a:endParaRPr lang="en-US" sz="2200" dirty="0"/>
          </a:p>
        </p:txBody>
      </p:sp>
      <p:sp>
        <p:nvSpPr>
          <p:cNvPr id="4" name="Text 2"/>
          <p:cNvSpPr/>
          <p:nvPr/>
        </p:nvSpPr>
        <p:spPr>
          <a:xfrm>
            <a:off x="837724" y="3060383"/>
            <a:ext cx="3851434" cy="1149072"/>
          </a:xfrm>
          <a:prstGeom prst="rect">
            <a:avLst/>
          </a:prstGeom>
          <a:noFill/>
          <a:ln/>
        </p:spPr>
        <p:txBody>
          <a:bodyPr wrap="square" lIns="0" tIns="0" rIns="0" bIns="0" rtlCol="0" anchor="t"/>
          <a:lstStyle/>
          <a:p>
            <a:pPr algn="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AI growth will continue at a 38.1% CAGR through 2030, expanding into diverse sectors.</a:t>
            </a:r>
            <a:endParaRPr lang="en-US" sz="1850" dirty="0"/>
          </a:p>
        </p:txBody>
      </p:sp>
      <p:pic>
        <p:nvPicPr>
          <p:cNvPr id="5" name="Image 0" descr="preencoded.png">    </p:cNvPr>
          <p:cNvPicPr>
            <a:picLocks noChangeAspect="1"/>
          </p:cNvPicPr>
          <p:nvPr/>
        </p:nvPicPr>
        <p:blipFill>
          <a:blip r:embed="rId1"/>
          <a:stretch>
            <a:fillRect/>
          </a:stretch>
        </p:blipFill>
        <p:spPr>
          <a:xfrm>
            <a:off x="5048131" y="2439114"/>
            <a:ext cx="4534138" cy="4534138"/>
          </a:xfrm>
          <a:prstGeom prst="rect">
            <a:avLst/>
          </a:prstGeom>
        </p:spPr>
      </p:pic>
      <p:sp>
        <p:nvSpPr>
          <p:cNvPr id="6" name="Text 3"/>
          <p:cNvSpPr/>
          <p:nvPr/>
        </p:nvSpPr>
        <p:spPr>
          <a:xfrm>
            <a:off x="6223516" y="3183969"/>
            <a:ext cx="358140" cy="447675"/>
          </a:xfrm>
          <a:prstGeom prst="rect">
            <a:avLst/>
          </a:prstGeom>
          <a:noFill/>
          <a:ln/>
        </p:spPr>
        <p:txBody>
          <a:bodyPr wrap="none" lIns="0" tIns="0" rIns="0" bIns="0" rtlCol="0" anchor="t"/>
          <a:lstStyle/>
          <a:p>
            <a:pPr algn="l" indent="0" marL="0">
              <a:lnSpc>
                <a:spcPts val="4500"/>
              </a:lnSpc>
              <a:buNone/>
            </a:pPr>
            <a:r>
              <a:rPr lang="en-US" sz="2800" dirty="0">
                <a:solidFill>
                  <a:srgbClr val="D6E5EF"/>
                </a:solidFill>
                <a:latin typeface="Lora" pitchFamily="34" charset="0"/>
                <a:ea typeface="Lora" pitchFamily="34" charset="-122"/>
                <a:cs typeface="Lora" pitchFamily="34" charset="-120"/>
              </a:rPr>
              <a:t>1</a:t>
            </a:r>
            <a:endParaRPr lang="en-US" sz="2800" dirty="0"/>
          </a:p>
        </p:txBody>
      </p:sp>
      <p:sp>
        <p:nvSpPr>
          <p:cNvPr id="7" name="Text 4"/>
          <p:cNvSpPr/>
          <p:nvPr/>
        </p:nvSpPr>
        <p:spPr>
          <a:xfrm>
            <a:off x="9941243" y="2564844"/>
            <a:ext cx="3060740"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Technology Integration</a:t>
            </a:r>
            <a:endParaRPr lang="en-US" sz="2200" dirty="0"/>
          </a:p>
        </p:txBody>
      </p:sp>
      <p:sp>
        <p:nvSpPr>
          <p:cNvPr id="8" name="Text 5"/>
          <p:cNvSpPr/>
          <p:nvPr/>
        </p:nvSpPr>
        <p:spPr>
          <a:xfrm>
            <a:off x="9941243" y="3060383"/>
            <a:ext cx="3851434" cy="1149072"/>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Combining AI with IoT, blockchain, and 5G will multiply capabilities and create new applications.</a:t>
            </a:r>
            <a:endParaRPr lang="en-US" sz="1850" dirty="0"/>
          </a:p>
        </p:txBody>
      </p:sp>
      <p:pic>
        <p:nvPicPr>
          <p:cNvPr id="9" name="Image 1" descr="preencoded.png">    </p:cNvPr>
          <p:cNvPicPr>
            <a:picLocks noChangeAspect="1"/>
          </p:cNvPicPr>
          <p:nvPr/>
        </p:nvPicPr>
        <p:blipFill>
          <a:blip r:embed="rId2"/>
          <a:stretch>
            <a:fillRect/>
          </a:stretch>
        </p:blipFill>
        <p:spPr>
          <a:xfrm>
            <a:off x="5048131" y="2439114"/>
            <a:ext cx="4534138" cy="4534138"/>
          </a:xfrm>
          <a:prstGeom prst="rect">
            <a:avLst/>
          </a:prstGeom>
        </p:spPr>
      </p:pic>
      <p:sp>
        <p:nvSpPr>
          <p:cNvPr id="10" name="Text 6"/>
          <p:cNvSpPr/>
          <p:nvPr/>
        </p:nvSpPr>
        <p:spPr>
          <a:xfrm>
            <a:off x="8434388" y="3569732"/>
            <a:ext cx="358140" cy="447675"/>
          </a:xfrm>
          <a:prstGeom prst="rect">
            <a:avLst/>
          </a:prstGeom>
          <a:noFill/>
          <a:ln/>
        </p:spPr>
        <p:txBody>
          <a:bodyPr wrap="none" lIns="0" tIns="0" rIns="0" bIns="0" rtlCol="0" anchor="t"/>
          <a:lstStyle/>
          <a:p>
            <a:pPr algn="l" indent="0" marL="0">
              <a:lnSpc>
                <a:spcPts val="4500"/>
              </a:lnSpc>
              <a:buNone/>
            </a:pPr>
            <a:r>
              <a:rPr lang="en-US" sz="2800" dirty="0">
                <a:solidFill>
                  <a:srgbClr val="D6E5EF"/>
                </a:solidFill>
                <a:latin typeface="Lora" pitchFamily="34" charset="0"/>
                <a:ea typeface="Lora" pitchFamily="34" charset="-122"/>
                <a:cs typeface="Lora" pitchFamily="34" charset="-120"/>
              </a:rPr>
              <a:t>2</a:t>
            </a:r>
            <a:endParaRPr lang="en-US" sz="2800" dirty="0"/>
          </a:p>
        </p:txBody>
      </p:sp>
      <p:sp>
        <p:nvSpPr>
          <p:cNvPr id="11" name="Text 7"/>
          <p:cNvSpPr/>
          <p:nvPr/>
        </p:nvSpPr>
        <p:spPr>
          <a:xfrm>
            <a:off x="9941243" y="4819888"/>
            <a:ext cx="3467457"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Advancements in Learning</a:t>
            </a:r>
            <a:endParaRPr lang="en-US" sz="2200" dirty="0"/>
          </a:p>
        </p:txBody>
      </p:sp>
      <p:sp>
        <p:nvSpPr>
          <p:cNvPr id="12" name="Text 8"/>
          <p:cNvSpPr/>
          <p:nvPr/>
        </p:nvSpPr>
        <p:spPr>
          <a:xfrm>
            <a:off x="9941243" y="5315426"/>
            <a:ext cx="3851434" cy="1532096"/>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Innovations in machine and deep learning will produce more sophisticated and autonomous AI systems.</a:t>
            </a:r>
            <a:endParaRPr lang="en-US" sz="1850" dirty="0"/>
          </a:p>
        </p:txBody>
      </p:sp>
      <p:pic>
        <p:nvPicPr>
          <p:cNvPr id="13" name="Image 2" descr="preencoded.png">    </p:cNvPr>
          <p:cNvPicPr>
            <a:picLocks noChangeAspect="1"/>
          </p:cNvPicPr>
          <p:nvPr/>
        </p:nvPicPr>
        <p:blipFill>
          <a:blip r:embed="rId3"/>
          <a:stretch>
            <a:fillRect/>
          </a:stretch>
        </p:blipFill>
        <p:spPr>
          <a:xfrm>
            <a:off x="5048131" y="2439114"/>
            <a:ext cx="4534138" cy="4534138"/>
          </a:xfrm>
          <a:prstGeom prst="rect">
            <a:avLst/>
          </a:prstGeom>
        </p:spPr>
      </p:pic>
      <p:sp>
        <p:nvSpPr>
          <p:cNvPr id="14" name="Text 9"/>
          <p:cNvSpPr/>
          <p:nvPr/>
        </p:nvSpPr>
        <p:spPr>
          <a:xfrm>
            <a:off x="8048625" y="5780603"/>
            <a:ext cx="358140" cy="447675"/>
          </a:xfrm>
          <a:prstGeom prst="rect">
            <a:avLst/>
          </a:prstGeom>
          <a:noFill/>
          <a:ln/>
        </p:spPr>
        <p:txBody>
          <a:bodyPr wrap="none" lIns="0" tIns="0" rIns="0" bIns="0" rtlCol="0" anchor="t"/>
          <a:lstStyle/>
          <a:p>
            <a:pPr algn="l" indent="0" marL="0">
              <a:lnSpc>
                <a:spcPts val="4500"/>
              </a:lnSpc>
              <a:buNone/>
            </a:pPr>
            <a:r>
              <a:rPr lang="en-US" sz="2800" dirty="0">
                <a:solidFill>
                  <a:srgbClr val="D6E5EF"/>
                </a:solidFill>
                <a:latin typeface="Lora" pitchFamily="34" charset="0"/>
                <a:ea typeface="Lora" pitchFamily="34" charset="-122"/>
                <a:cs typeface="Lora" pitchFamily="34" charset="-120"/>
              </a:rPr>
              <a:t>3</a:t>
            </a:r>
            <a:endParaRPr lang="en-US" sz="2800" dirty="0"/>
          </a:p>
        </p:txBody>
      </p:sp>
      <p:sp>
        <p:nvSpPr>
          <p:cNvPr id="15" name="Text 10"/>
          <p:cNvSpPr/>
          <p:nvPr/>
        </p:nvSpPr>
        <p:spPr>
          <a:xfrm>
            <a:off x="1872972" y="5011341"/>
            <a:ext cx="2816185" cy="351949"/>
          </a:xfrm>
          <a:prstGeom prst="rect">
            <a:avLst/>
          </a:prstGeom>
          <a:noFill/>
          <a:ln/>
        </p:spPr>
        <p:txBody>
          <a:bodyPr wrap="none" lIns="0" tIns="0" rIns="0" bIns="0" rtlCol="0" anchor="t"/>
          <a:lstStyle/>
          <a:p>
            <a:pPr algn="r" indent="0" marL="0">
              <a:lnSpc>
                <a:spcPts val="2750"/>
              </a:lnSpc>
              <a:buNone/>
            </a:pPr>
            <a:r>
              <a:rPr lang="en-US" sz="2200" dirty="0">
                <a:solidFill>
                  <a:srgbClr val="D6E5EF"/>
                </a:solidFill>
                <a:latin typeface="Lora" pitchFamily="34" charset="0"/>
                <a:ea typeface="Lora" pitchFamily="34" charset="-122"/>
                <a:cs typeface="Lora" pitchFamily="34" charset="-120"/>
              </a:rPr>
              <a:t>Ethical Development</a:t>
            </a:r>
            <a:endParaRPr lang="en-US" sz="2200" dirty="0"/>
          </a:p>
        </p:txBody>
      </p:sp>
      <p:sp>
        <p:nvSpPr>
          <p:cNvPr id="16" name="Text 11"/>
          <p:cNvSpPr/>
          <p:nvPr/>
        </p:nvSpPr>
        <p:spPr>
          <a:xfrm>
            <a:off x="837724" y="5506879"/>
            <a:ext cx="3851434" cy="1149072"/>
          </a:xfrm>
          <a:prstGeom prst="rect">
            <a:avLst/>
          </a:prstGeom>
          <a:noFill/>
          <a:ln/>
        </p:spPr>
        <p:txBody>
          <a:bodyPr wrap="square" lIns="0" tIns="0" rIns="0" bIns="0" rtlCol="0" anchor="t"/>
          <a:lstStyle/>
          <a:p>
            <a:pPr algn="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A growing emphasis on responsible AI will ensure fairness, transparency, and societal benefit.</a:t>
            </a:r>
            <a:endParaRPr lang="en-US" sz="1850" dirty="0"/>
          </a:p>
        </p:txBody>
      </p:sp>
      <p:pic>
        <p:nvPicPr>
          <p:cNvPr id="17" name="Image 3" descr="preencoded.png">    </p:cNvPr>
          <p:cNvPicPr>
            <a:picLocks noChangeAspect="1"/>
          </p:cNvPicPr>
          <p:nvPr/>
        </p:nvPicPr>
        <p:blipFill>
          <a:blip r:embed="rId4"/>
          <a:stretch>
            <a:fillRect/>
          </a:stretch>
        </p:blipFill>
        <p:spPr>
          <a:xfrm>
            <a:off x="5048131" y="2439114"/>
            <a:ext cx="4534138" cy="4534138"/>
          </a:xfrm>
          <a:prstGeom prst="rect">
            <a:avLst/>
          </a:prstGeom>
        </p:spPr>
      </p:pic>
      <p:sp>
        <p:nvSpPr>
          <p:cNvPr id="18" name="Text 12"/>
          <p:cNvSpPr/>
          <p:nvPr/>
        </p:nvSpPr>
        <p:spPr>
          <a:xfrm>
            <a:off x="5837753" y="5394841"/>
            <a:ext cx="358140" cy="447675"/>
          </a:xfrm>
          <a:prstGeom prst="rect">
            <a:avLst/>
          </a:prstGeom>
          <a:noFill/>
          <a:ln/>
        </p:spPr>
        <p:txBody>
          <a:bodyPr wrap="none" lIns="0" tIns="0" rIns="0" bIns="0" rtlCol="0" anchor="t"/>
          <a:lstStyle/>
          <a:p>
            <a:pPr algn="l" indent="0" marL="0">
              <a:lnSpc>
                <a:spcPts val="4500"/>
              </a:lnSpc>
              <a:buNone/>
            </a:pPr>
            <a:r>
              <a:rPr lang="en-US" sz="2800" dirty="0">
                <a:solidFill>
                  <a:srgbClr val="D6E5EF"/>
                </a:solidFill>
                <a:latin typeface="Lora" pitchFamily="34" charset="0"/>
                <a:ea typeface="Lora" pitchFamily="34" charset="-122"/>
                <a:cs typeface="Lora" pitchFamily="34" charset="-120"/>
              </a:rPr>
              <a:t>4</a:t>
            </a:r>
            <a:endParaRPr lang="en-US" sz="28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2025-04-25T14:59:02Z</dcterms:created>
  <dcterms:modified xsi:type="dcterms:W3CDTF">2025-04-25T14:59:02Z</dcterms:modified>
</cp:coreProperties>
</file>